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Josefin Sans Bold" pitchFamily="2" charset="0"/>
      <p:regular r:id="rId16"/>
      <p:boldItalic r:id="rId17"/>
    </p:embeddedFont>
    <p:embeddedFont>
      <p:font typeface="Montserrat Bold" panose="020B0604020202020204" charset="0"/>
      <p:regular r:id="rId18"/>
    </p:embeddedFont>
    <p:embeddedFont>
      <p:font typeface="Noto Sans Bold" panose="020B0604020202020204" charset="0"/>
      <p:regular r:id="rId19"/>
    </p:embeddedFont>
    <p:embeddedFont>
      <p:font typeface="Poppins" panose="00000500000000000000" pitchFamily="2" charset="0"/>
      <p:regular r:id="rId20"/>
      <p:bold r:id="rId21"/>
      <p:italic r:id="rId22"/>
      <p:boldItalic r:id="rId23"/>
    </p:embeddedFont>
    <p:embeddedFont>
      <p:font typeface="Poppins Medium" panose="00000600000000000000" pitchFamily="2" charset="0"/>
      <p:regular r:id="rId24"/>
      <p:italic r:id="rId25"/>
    </p:embeddedFont>
    <p:embeddedFont>
      <p:font typeface="Poppins Semi-Bold" panose="020B0604020202020204" charset="0"/>
      <p:regular r:id="rId26"/>
    </p:embeddedFont>
    <p:embeddedFont>
      <p:font typeface="Poppins Ultra-Bold" panose="020B0604020202020204" charset="0"/>
      <p:regular r:id="rId27"/>
    </p:embeddedFont>
    <p:embeddedFont>
      <p:font typeface="Tahoma" panose="020B0604030504040204" pitchFamily="3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36" y="6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5.svg"/><Relationship Id="rId7" Type="http://schemas.openxmlformats.org/officeDocument/2006/relationships/image" Target="../media/image39.svg"/><Relationship Id="rId12" Type="http://schemas.openxmlformats.org/officeDocument/2006/relationships/image" Target="../media/image4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sv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10800000">
            <a:off x="-2362523" y="-6042211"/>
            <a:ext cx="16192971" cy="15075656"/>
            <a:chOff x="0" y="0"/>
            <a:chExt cx="6350000" cy="5911850"/>
          </a:xfrm>
        </p:grpSpPr>
        <p:sp>
          <p:nvSpPr>
            <p:cNvPr id="3" name="Freeform 3"/>
            <p:cNvSpPr/>
            <p:nvPr/>
          </p:nvSpPr>
          <p:spPr>
            <a:xfrm>
              <a:off x="-68580" y="0"/>
              <a:ext cx="6417310" cy="5911850"/>
            </a:xfrm>
            <a:custGeom>
              <a:avLst/>
              <a:gdLst/>
              <a:ahLst/>
              <a:cxnLst/>
              <a:rect l="l" t="t" r="r" b="b"/>
              <a:pathLst>
                <a:path w="6417310" h="5911850">
                  <a:moveTo>
                    <a:pt x="1215390" y="402590"/>
                  </a:moveTo>
                  <a:lnTo>
                    <a:pt x="177800" y="2192020"/>
                  </a:lnTo>
                  <a:cubicBezTo>
                    <a:pt x="0" y="2498090"/>
                    <a:pt x="43180" y="2884170"/>
                    <a:pt x="283210" y="3144520"/>
                  </a:cubicBezTo>
                  <a:lnTo>
                    <a:pt x="2594610" y="5651500"/>
                  </a:lnTo>
                  <a:cubicBezTo>
                    <a:pt x="2747010" y="5817870"/>
                    <a:pt x="2962910" y="5911850"/>
                    <a:pt x="3187700" y="5911850"/>
                  </a:cubicBezTo>
                  <a:lnTo>
                    <a:pt x="5609590" y="5911850"/>
                  </a:lnTo>
                  <a:cubicBezTo>
                    <a:pt x="6055360" y="5911850"/>
                    <a:pt x="6417310" y="5549900"/>
                    <a:pt x="6417310" y="5104130"/>
                  </a:cubicBezTo>
                  <a:lnTo>
                    <a:pt x="6417310" y="1891030"/>
                  </a:lnTo>
                  <a:cubicBezTo>
                    <a:pt x="6417310" y="1724660"/>
                    <a:pt x="6366510" y="1562100"/>
                    <a:pt x="6269990" y="1426210"/>
                  </a:cubicBezTo>
                  <a:lnTo>
                    <a:pt x="5507990" y="342900"/>
                  </a:lnTo>
                  <a:cubicBezTo>
                    <a:pt x="5356860" y="128270"/>
                    <a:pt x="5110480" y="0"/>
                    <a:pt x="4847590" y="0"/>
                  </a:cubicBezTo>
                  <a:lnTo>
                    <a:pt x="1913890" y="0"/>
                  </a:lnTo>
                  <a:cubicBezTo>
                    <a:pt x="1625600" y="0"/>
                    <a:pt x="1358900" y="153670"/>
                    <a:pt x="1215390" y="4025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788817" y="-643176"/>
            <a:ext cx="8542161" cy="7952752"/>
            <a:chOff x="0" y="0"/>
            <a:chExt cx="6350000" cy="5911850"/>
          </a:xfrm>
        </p:grpSpPr>
        <p:sp>
          <p:nvSpPr>
            <p:cNvPr id="5" name="Freeform 5"/>
            <p:cNvSpPr/>
            <p:nvPr/>
          </p:nvSpPr>
          <p:spPr>
            <a:xfrm>
              <a:off x="-68580" y="0"/>
              <a:ext cx="6417310" cy="5911850"/>
            </a:xfrm>
            <a:custGeom>
              <a:avLst/>
              <a:gdLst/>
              <a:ahLst/>
              <a:cxnLst/>
              <a:rect l="l" t="t" r="r" b="b"/>
              <a:pathLst>
                <a:path w="6417310" h="5911850">
                  <a:moveTo>
                    <a:pt x="1215390" y="402590"/>
                  </a:moveTo>
                  <a:lnTo>
                    <a:pt x="177800" y="2192020"/>
                  </a:lnTo>
                  <a:cubicBezTo>
                    <a:pt x="0" y="2498090"/>
                    <a:pt x="43180" y="2884170"/>
                    <a:pt x="283210" y="3144520"/>
                  </a:cubicBezTo>
                  <a:lnTo>
                    <a:pt x="2594610" y="5651500"/>
                  </a:lnTo>
                  <a:cubicBezTo>
                    <a:pt x="2747010" y="5817870"/>
                    <a:pt x="2962910" y="5911850"/>
                    <a:pt x="3187700" y="5911850"/>
                  </a:cubicBezTo>
                  <a:lnTo>
                    <a:pt x="5609590" y="5911850"/>
                  </a:lnTo>
                  <a:cubicBezTo>
                    <a:pt x="6055360" y="5911850"/>
                    <a:pt x="6417310" y="5549900"/>
                    <a:pt x="6417310" y="5104130"/>
                  </a:cubicBezTo>
                  <a:lnTo>
                    <a:pt x="6417310" y="1891030"/>
                  </a:lnTo>
                  <a:cubicBezTo>
                    <a:pt x="6417310" y="1724660"/>
                    <a:pt x="6366510" y="1562100"/>
                    <a:pt x="6269990" y="1426210"/>
                  </a:cubicBezTo>
                  <a:lnTo>
                    <a:pt x="5507990" y="342900"/>
                  </a:lnTo>
                  <a:cubicBezTo>
                    <a:pt x="5356860" y="128270"/>
                    <a:pt x="5110480" y="0"/>
                    <a:pt x="4847590" y="0"/>
                  </a:cubicBezTo>
                  <a:lnTo>
                    <a:pt x="1913890" y="0"/>
                  </a:lnTo>
                  <a:cubicBezTo>
                    <a:pt x="1625600" y="0"/>
                    <a:pt x="1358900" y="153670"/>
                    <a:pt x="1215390" y="402590"/>
                  </a:cubicBezTo>
                  <a:close/>
                </a:path>
              </a:pathLst>
            </a:custGeom>
            <a:solidFill>
              <a:srgbClr val="2E404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32242" y="-643176"/>
            <a:ext cx="8542161" cy="7952752"/>
            <a:chOff x="0" y="0"/>
            <a:chExt cx="6350000" cy="5911850"/>
          </a:xfrm>
        </p:grpSpPr>
        <p:sp>
          <p:nvSpPr>
            <p:cNvPr id="7" name="Freeform 7"/>
            <p:cNvSpPr/>
            <p:nvPr/>
          </p:nvSpPr>
          <p:spPr>
            <a:xfrm>
              <a:off x="-68580" y="0"/>
              <a:ext cx="6417310" cy="5911850"/>
            </a:xfrm>
            <a:custGeom>
              <a:avLst/>
              <a:gdLst/>
              <a:ahLst/>
              <a:cxnLst/>
              <a:rect l="l" t="t" r="r" b="b"/>
              <a:pathLst>
                <a:path w="6417310" h="5911850">
                  <a:moveTo>
                    <a:pt x="1215390" y="402590"/>
                  </a:moveTo>
                  <a:lnTo>
                    <a:pt x="177800" y="2192020"/>
                  </a:lnTo>
                  <a:cubicBezTo>
                    <a:pt x="0" y="2498090"/>
                    <a:pt x="43180" y="2884170"/>
                    <a:pt x="283210" y="3144520"/>
                  </a:cubicBezTo>
                  <a:lnTo>
                    <a:pt x="2594610" y="5651500"/>
                  </a:lnTo>
                  <a:cubicBezTo>
                    <a:pt x="2747010" y="5817870"/>
                    <a:pt x="2962910" y="5911850"/>
                    <a:pt x="3187700" y="5911850"/>
                  </a:cubicBezTo>
                  <a:lnTo>
                    <a:pt x="5609590" y="5911850"/>
                  </a:lnTo>
                  <a:cubicBezTo>
                    <a:pt x="6055360" y="5911850"/>
                    <a:pt x="6417310" y="5549900"/>
                    <a:pt x="6417310" y="5104130"/>
                  </a:cubicBezTo>
                  <a:lnTo>
                    <a:pt x="6417310" y="1891030"/>
                  </a:lnTo>
                  <a:cubicBezTo>
                    <a:pt x="6417310" y="1724660"/>
                    <a:pt x="6366510" y="1562100"/>
                    <a:pt x="6269990" y="1426210"/>
                  </a:cubicBezTo>
                  <a:lnTo>
                    <a:pt x="5507990" y="342900"/>
                  </a:lnTo>
                  <a:cubicBezTo>
                    <a:pt x="5356860" y="128270"/>
                    <a:pt x="5110480" y="0"/>
                    <a:pt x="4847590" y="0"/>
                  </a:cubicBezTo>
                  <a:lnTo>
                    <a:pt x="1913890" y="0"/>
                  </a:lnTo>
                  <a:cubicBezTo>
                    <a:pt x="1625600" y="0"/>
                    <a:pt x="1358900" y="153670"/>
                    <a:pt x="1215390" y="402590"/>
                  </a:cubicBezTo>
                  <a:close/>
                </a:path>
              </a:pathLst>
            </a:custGeom>
            <a:blipFill>
              <a:blip r:embed="rId2">
                <a:alphaModFix amt="80000"/>
              </a:blip>
              <a:stretch>
                <a:fillRect l="-3868" r="-6143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10800000">
            <a:off x="-1538091" y="7949168"/>
            <a:ext cx="5133582" cy="4779365"/>
            <a:chOff x="0" y="0"/>
            <a:chExt cx="6350000" cy="5911850"/>
          </a:xfrm>
        </p:grpSpPr>
        <p:sp>
          <p:nvSpPr>
            <p:cNvPr id="9" name="Freeform 9"/>
            <p:cNvSpPr/>
            <p:nvPr/>
          </p:nvSpPr>
          <p:spPr>
            <a:xfrm>
              <a:off x="-68580" y="0"/>
              <a:ext cx="6417310" cy="5911850"/>
            </a:xfrm>
            <a:custGeom>
              <a:avLst/>
              <a:gdLst/>
              <a:ahLst/>
              <a:cxnLst/>
              <a:rect l="l" t="t" r="r" b="b"/>
              <a:pathLst>
                <a:path w="6417310" h="5911850">
                  <a:moveTo>
                    <a:pt x="1215390" y="402590"/>
                  </a:moveTo>
                  <a:lnTo>
                    <a:pt x="177800" y="2192020"/>
                  </a:lnTo>
                  <a:cubicBezTo>
                    <a:pt x="0" y="2498090"/>
                    <a:pt x="43180" y="2884170"/>
                    <a:pt x="283210" y="3144520"/>
                  </a:cubicBezTo>
                  <a:lnTo>
                    <a:pt x="2594610" y="5651500"/>
                  </a:lnTo>
                  <a:cubicBezTo>
                    <a:pt x="2747010" y="5817870"/>
                    <a:pt x="2962910" y="5911850"/>
                    <a:pt x="3187700" y="5911850"/>
                  </a:cubicBezTo>
                  <a:lnTo>
                    <a:pt x="5609590" y="5911850"/>
                  </a:lnTo>
                  <a:cubicBezTo>
                    <a:pt x="6055360" y="5911850"/>
                    <a:pt x="6417310" y="5549900"/>
                    <a:pt x="6417310" y="5104130"/>
                  </a:cubicBezTo>
                  <a:lnTo>
                    <a:pt x="6417310" y="1891030"/>
                  </a:lnTo>
                  <a:cubicBezTo>
                    <a:pt x="6417310" y="1724660"/>
                    <a:pt x="6366510" y="1562100"/>
                    <a:pt x="6269990" y="1426210"/>
                  </a:cubicBezTo>
                  <a:lnTo>
                    <a:pt x="5507990" y="342900"/>
                  </a:lnTo>
                  <a:cubicBezTo>
                    <a:pt x="5356860" y="128270"/>
                    <a:pt x="5110480" y="0"/>
                    <a:pt x="4847590" y="0"/>
                  </a:cubicBezTo>
                  <a:lnTo>
                    <a:pt x="1913890" y="0"/>
                  </a:lnTo>
                  <a:cubicBezTo>
                    <a:pt x="1625600" y="0"/>
                    <a:pt x="1358900" y="153670"/>
                    <a:pt x="1215390" y="402590"/>
                  </a:cubicBezTo>
                  <a:close/>
                </a:path>
              </a:pathLst>
            </a:custGeom>
            <a:solidFill>
              <a:srgbClr val="004AAD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26090" y="1369182"/>
            <a:ext cx="11548101" cy="6138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67"/>
              </a:lnSpc>
            </a:pPr>
            <a:r>
              <a:rPr lang="en-US" sz="5867" spc="240" dirty="0">
                <a:solidFill>
                  <a:srgbClr val="2E404F"/>
                </a:solidFill>
                <a:latin typeface="Montserrat Bold"/>
              </a:rPr>
              <a:t>THUYẾT MINH MÔ TẢ </a:t>
            </a:r>
          </a:p>
          <a:p>
            <a:pPr algn="ctr">
              <a:lnSpc>
                <a:spcPts val="10267"/>
              </a:lnSpc>
            </a:pPr>
            <a:r>
              <a:rPr lang="en-US" sz="5867" spc="240" dirty="0">
                <a:solidFill>
                  <a:srgbClr val="2E404F"/>
                </a:solidFill>
                <a:latin typeface="Montserrat Bold"/>
              </a:rPr>
              <a:t>GIẢI PHÁP DỰ THI</a:t>
            </a:r>
          </a:p>
          <a:p>
            <a:pPr algn="ctr">
              <a:lnSpc>
                <a:spcPts val="9567"/>
              </a:lnSpc>
            </a:pPr>
            <a:r>
              <a:rPr lang="en-US" sz="5467" spc="224" dirty="0">
                <a:solidFill>
                  <a:srgbClr val="2E404F"/>
                </a:solidFill>
                <a:latin typeface="Montserrat Bold"/>
              </a:rPr>
              <a:t>CUỘC THI SÁNG TẠO DÀNH CHO TTN, NĐ </a:t>
            </a:r>
            <a:r>
              <a:rPr lang="en-US" sz="5467" spc="224" dirty="0" err="1">
                <a:solidFill>
                  <a:srgbClr val="2E404F"/>
                </a:solidFill>
                <a:latin typeface="Montserrat Bold"/>
              </a:rPr>
              <a:t>toàn</a:t>
            </a:r>
            <a:r>
              <a:rPr lang="en-US" sz="5467" spc="224" dirty="0">
                <a:solidFill>
                  <a:srgbClr val="2E404F"/>
                </a:solidFill>
                <a:latin typeface="Montserrat Bold"/>
              </a:rPr>
              <a:t> </a:t>
            </a:r>
            <a:r>
              <a:rPr lang="en-US" sz="5467" spc="224" dirty="0" err="1">
                <a:solidFill>
                  <a:srgbClr val="2E404F"/>
                </a:solidFill>
                <a:latin typeface="Montserrat Bold"/>
              </a:rPr>
              <a:t>quốc</a:t>
            </a:r>
            <a:r>
              <a:rPr lang="en-US" sz="5467" spc="224" dirty="0">
                <a:solidFill>
                  <a:srgbClr val="2E404F"/>
                </a:solidFill>
                <a:latin typeface="Montserrat Bold"/>
              </a:rPr>
              <a:t> </a:t>
            </a:r>
            <a:r>
              <a:rPr lang="en-US" sz="5467" spc="224" dirty="0" err="1">
                <a:solidFill>
                  <a:srgbClr val="2E404F"/>
                </a:solidFill>
                <a:latin typeface="Montserrat Bold"/>
              </a:rPr>
              <a:t>lần</a:t>
            </a:r>
            <a:r>
              <a:rPr lang="en-US" sz="5467" spc="224" dirty="0">
                <a:solidFill>
                  <a:srgbClr val="2E404F"/>
                </a:solidFill>
                <a:latin typeface="Montserrat Bold"/>
              </a:rPr>
              <a:t> </a:t>
            </a:r>
            <a:r>
              <a:rPr lang="en-US" sz="5467" spc="224" dirty="0" err="1">
                <a:solidFill>
                  <a:srgbClr val="2E404F"/>
                </a:solidFill>
                <a:latin typeface="Montserrat Bold"/>
              </a:rPr>
              <a:t>thứ</a:t>
            </a:r>
            <a:r>
              <a:rPr lang="en-US" sz="5467" spc="224" dirty="0">
                <a:solidFill>
                  <a:srgbClr val="2E404F"/>
                </a:solidFill>
                <a:latin typeface="Montserrat Bold"/>
              </a:rPr>
              <a:t> 19, </a:t>
            </a:r>
            <a:r>
              <a:rPr lang="en-US" sz="5467" spc="224" dirty="0" err="1">
                <a:solidFill>
                  <a:srgbClr val="2E404F"/>
                </a:solidFill>
                <a:latin typeface="Montserrat Bold"/>
              </a:rPr>
              <a:t>năm</a:t>
            </a:r>
            <a:r>
              <a:rPr lang="en-US" sz="5467" spc="224" dirty="0">
                <a:solidFill>
                  <a:srgbClr val="2E404F"/>
                </a:solidFill>
                <a:latin typeface="Montserrat Bold"/>
              </a:rPr>
              <a:t> 2023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29391" y="8487853"/>
            <a:ext cx="7351882" cy="109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7"/>
              </a:lnSpc>
            </a:pPr>
            <a:r>
              <a:rPr lang="en-US" sz="2799" spc="142" dirty="0">
                <a:solidFill>
                  <a:srgbClr val="FF3131"/>
                </a:solidFill>
                <a:latin typeface="Josefin Sans Bold"/>
              </a:rPr>
              <a:t>TRÌNH BÀY EM: BÙI GIA HƯNG</a:t>
            </a:r>
          </a:p>
          <a:p>
            <a:pPr algn="ctr">
              <a:lnSpc>
                <a:spcPts val="4367"/>
              </a:lnSpc>
            </a:pPr>
            <a:r>
              <a:rPr lang="en-US" sz="2799" spc="142" dirty="0">
                <a:solidFill>
                  <a:srgbClr val="FF3131"/>
                </a:solidFill>
                <a:latin typeface="Josefin Sans Bold"/>
              </a:rPr>
              <a:t>TRẦN NGỌC QUỲNH GIAO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46962" y="4131361"/>
            <a:ext cx="4996443" cy="4750680"/>
            <a:chOff x="0" y="0"/>
            <a:chExt cx="1293983" cy="1230335"/>
          </a:xfrm>
        </p:grpSpPr>
        <p:sp>
          <p:nvSpPr>
            <p:cNvPr id="3" name="Freeform 3"/>
            <p:cNvSpPr/>
            <p:nvPr/>
          </p:nvSpPr>
          <p:spPr>
            <a:xfrm>
              <a:off x="34569" y="0"/>
              <a:ext cx="1224845" cy="1230335"/>
            </a:xfrm>
            <a:custGeom>
              <a:avLst/>
              <a:gdLst/>
              <a:ahLst/>
              <a:cxnLst/>
              <a:rect l="l" t="t" r="r" b="b"/>
              <a:pathLst>
                <a:path w="1224845" h="1230335">
                  <a:moveTo>
                    <a:pt x="612423" y="0"/>
                  </a:moveTo>
                  <a:cubicBezTo>
                    <a:pt x="951096" y="1515"/>
                    <a:pt x="1224845" y="276490"/>
                    <a:pt x="1224845" y="615167"/>
                  </a:cubicBezTo>
                  <a:cubicBezTo>
                    <a:pt x="1224845" y="953845"/>
                    <a:pt x="951096" y="1228820"/>
                    <a:pt x="612423" y="1230335"/>
                  </a:cubicBezTo>
                  <a:cubicBezTo>
                    <a:pt x="273749" y="1228820"/>
                    <a:pt x="0" y="953845"/>
                    <a:pt x="0" y="615167"/>
                  </a:cubicBezTo>
                  <a:cubicBezTo>
                    <a:pt x="0" y="276490"/>
                    <a:pt x="273749" y="1515"/>
                    <a:pt x="612423" y="0"/>
                  </a:cubicBezTo>
                  <a:close/>
                </a:path>
              </a:pathLst>
            </a:custGeom>
            <a:solidFill>
              <a:srgbClr val="0063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724007" y="5963633"/>
            <a:ext cx="7854157" cy="7627620"/>
            <a:chOff x="0" y="0"/>
            <a:chExt cx="1027471" cy="997836"/>
          </a:xfrm>
        </p:grpSpPr>
        <p:sp>
          <p:nvSpPr>
            <p:cNvPr id="6" name="Freeform 6"/>
            <p:cNvSpPr/>
            <p:nvPr/>
          </p:nvSpPr>
          <p:spPr>
            <a:xfrm>
              <a:off x="17044" y="0"/>
              <a:ext cx="993383" cy="997836"/>
            </a:xfrm>
            <a:custGeom>
              <a:avLst/>
              <a:gdLst/>
              <a:ahLst/>
              <a:cxnLst/>
              <a:rect l="l" t="t" r="r" b="b"/>
              <a:pathLst>
                <a:path w="993383" h="997836">
                  <a:moveTo>
                    <a:pt x="496691" y="0"/>
                  </a:moveTo>
                  <a:cubicBezTo>
                    <a:pt x="771365" y="1228"/>
                    <a:pt x="993383" y="224241"/>
                    <a:pt x="993383" y="498918"/>
                  </a:cubicBezTo>
                  <a:cubicBezTo>
                    <a:pt x="993383" y="773594"/>
                    <a:pt x="771365" y="996607"/>
                    <a:pt x="496691" y="997836"/>
                  </a:cubicBezTo>
                  <a:cubicBezTo>
                    <a:pt x="222018" y="996607"/>
                    <a:pt x="0" y="773594"/>
                    <a:pt x="0" y="498918"/>
                  </a:cubicBezTo>
                  <a:cubicBezTo>
                    <a:pt x="0" y="224241"/>
                    <a:pt x="222018" y="1228"/>
                    <a:pt x="496691" y="0"/>
                  </a:cubicBezTo>
                  <a:close/>
                </a:path>
              </a:pathLst>
            </a:custGeom>
            <a:solidFill>
              <a:srgbClr val="124A8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744293" y="-2576106"/>
            <a:ext cx="7203777" cy="5740737"/>
            <a:chOff x="0" y="0"/>
            <a:chExt cx="1019944" cy="812800"/>
          </a:xfrm>
        </p:grpSpPr>
        <p:sp>
          <p:nvSpPr>
            <p:cNvPr id="9" name="Freeform 9"/>
            <p:cNvSpPr/>
            <p:nvPr/>
          </p:nvSpPr>
          <p:spPr>
            <a:xfrm>
              <a:off x="105385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24A8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4893" y="1030836"/>
            <a:ext cx="8225327" cy="8225327"/>
          </a:xfrm>
          <a:custGeom>
            <a:avLst/>
            <a:gdLst/>
            <a:ahLst/>
            <a:cxnLst/>
            <a:rect l="l" t="t" r="r" b="b"/>
            <a:pathLst>
              <a:path w="8225327" h="8225327">
                <a:moveTo>
                  <a:pt x="0" y="0"/>
                </a:moveTo>
                <a:lnTo>
                  <a:pt x="8225327" y="0"/>
                </a:lnTo>
                <a:lnTo>
                  <a:pt x="8225327" y="8225328"/>
                </a:lnTo>
                <a:lnTo>
                  <a:pt x="0" y="82253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5400000">
            <a:off x="-964351" y="3536512"/>
            <a:ext cx="6637719" cy="3318859"/>
          </a:xfrm>
          <a:custGeom>
            <a:avLst/>
            <a:gdLst/>
            <a:ahLst/>
            <a:cxnLst/>
            <a:rect l="l" t="t" r="r" b="b"/>
            <a:pathLst>
              <a:path w="6637719" h="3318859">
                <a:moveTo>
                  <a:pt x="0" y="0"/>
                </a:moveTo>
                <a:lnTo>
                  <a:pt x="6637718" y="0"/>
                </a:lnTo>
                <a:lnTo>
                  <a:pt x="6637718" y="3318859"/>
                </a:lnTo>
                <a:lnTo>
                  <a:pt x="0" y="3318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2426034" y="3459994"/>
            <a:ext cx="6651061" cy="3458552"/>
          </a:xfrm>
          <a:custGeom>
            <a:avLst/>
            <a:gdLst/>
            <a:ahLst/>
            <a:cxnLst/>
            <a:rect l="l" t="t" r="r" b="b"/>
            <a:pathLst>
              <a:path w="6651061" h="3458552">
                <a:moveTo>
                  <a:pt x="0" y="0"/>
                </a:moveTo>
                <a:lnTo>
                  <a:pt x="6651061" y="0"/>
                </a:lnTo>
                <a:lnTo>
                  <a:pt x="6651061" y="3458552"/>
                </a:lnTo>
                <a:lnTo>
                  <a:pt x="0" y="3458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95078" y="1580237"/>
            <a:ext cx="6618001" cy="6618001"/>
          </a:xfrm>
          <a:custGeom>
            <a:avLst/>
            <a:gdLst/>
            <a:ahLst/>
            <a:cxnLst/>
            <a:rect l="l" t="t" r="r" b="b"/>
            <a:pathLst>
              <a:path w="6618001" h="6618001">
                <a:moveTo>
                  <a:pt x="0" y="0"/>
                </a:moveTo>
                <a:lnTo>
                  <a:pt x="6618001" y="0"/>
                </a:lnTo>
                <a:lnTo>
                  <a:pt x="6618001" y="6618001"/>
                </a:lnTo>
                <a:lnTo>
                  <a:pt x="0" y="6618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32092" y="2296990"/>
            <a:ext cx="5616761" cy="2808381"/>
          </a:xfrm>
          <a:custGeom>
            <a:avLst/>
            <a:gdLst/>
            <a:ahLst/>
            <a:cxnLst/>
            <a:rect l="l" t="t" r="r" b="b"/>
            <a:pathLst>
              <a:path w="5616761" h="2808381">
                <a:moveTo>
                  <a:pt x="0" y="0"/>
                </a:moveTo>
                <a:lnTo>
                  <a:pt x="5616762" y="0"/>
                </a:lnTo>
                <a:lnTo>
                  <a:pt x="5616762" y="2808381"/>
                </a:lnTo>
                <a:lnTo>
                  <a:pt x="0" y="28083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0800000">
            <a:off x="2203071" y="6885441"/>
            <a:ext cx="3621733" cy="1512074"/>
          </a:xfrm>
          <a:custGeom>
            <a:avLst/>
            <a:gdLst/>
            <a:ahLst/>
            <a:cxnLst/>
            <a:rect l="l" t="t" r="r" b="b"/>
            <a:pathLst>
              <a:path w="3621733" h="1512074">
                <a:moveTo>
                  <a:pt x="0" y="0"/>
                </a:moveTo>
                <a:lnTo>
                  <a:pt x="3621733" y="0"/>
                </a:lnTo>
                <a:lnTo>
                  <a:pt x="3621733" y="1512074"/>
                </a:lnTo>
                <a:lnTo>
                  <a:pt x="0" y="15120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568391" y="2750404"/>
            <a:ext cx="4891093" cy="4891073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7844037" y="3046215"/>
            <a:ext cx="9599224" cy="213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575"/>
              </a:lnSpc>
              <a:spcBef>
                <a:spcPct val="0"/>
              </a:spcBef>
            </a:pPr>
            <a:r>
              <a:rPr lang="en-US" sz="11839">
                <a:solidFill>
                  <a:srgbClr val="124A87"/>
                </a:solidFill>
                <a:latin typeface="Poppins Ultra-Bold"/>
              </a:rPr>
              <a:t>Thank You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-1026495" y="2561143"/>
            <a:ext cx="1721573" cy="1636893"/>
            <a:chOff x="0" y="0"/>
            <a:chExt cx="1293983" cy="1230335"/>
          </a:xfrm>
        </p:grpSpPr>
        <p:sp>
          <p:nvSpPr>
            <p:cNvPr id="21" name="Freeform 21"/>
            <p:cNvSpPr/>
            <p:nvPr/>
          </p:nvSpPr>
          <p:spPr>
            <a:xfrm>
              <a:off x="34569" y="0"/>
              <a:ext cx="1224845" cy="1230335"/>
            </a:xfrm>
            <a:custGeom>
              <a:avLst/>
              <a:gdLst/>
              <a:ahLst/>
              <a:cxnLst/>
              <a:rect l="l" t="t" r="r" b="b"/>
              <a:pathLst>
                <a:path w="1224845" h="1230335">
                  <a:moveTo>
                    <a:pt x="612423" y="0"/>
                  </a:moveTo>
                  <a:cubicBezTo>
                    <a:pt x="951096" y="1515"/>
                    <a:pt x="1224845" y="276490"/>
                    <a:pt x="1224845" y="615167"/>
                  </a:cubicBezTo>
                  <a:cubicBezTo>
                    <a:pt x="1224845" y="953845"/>
                    <a:pt x="951096" y="1228820"/>
                    <a:pt x="612423" y="1230335"/>
                  </a:cubicBezTo>
                  <a:cubicBezTo>
                    <a:pt x="273749" y="1228820"/>
                    <a:pt x="0" y="953845"/>
                    <a:pt x="0" y="615167"/>
                  </a:cubicBezTo>
                  <a:cubicBezTo>
                    <a:pt x="0" y="276490"/>
                    <a:pt x="273749" y="1515"/>
                    <a:pt x="612423" y="0"/>
                  </a:cubicBezTo>
                  <a:close/>
                </a:path>
              </a:pathLst>
            </a:custGeom>
            <a:solidFill>
              <a:srgbClr val="0063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452293" y="9468554"/>
            <a:ext cx="1721573" cy="1636893"/>
            <a:chOff x="0" y="0"/>
            <a:chExt cx="1293983" cy="1230335"/>
          </a:xfrm>
        </p:grpSpPr>
        <p:sp>
          <p:nvSpPr>
            <p:cNvPr id="24" name="Freeform 24"/>
            <p:cNvSpPr/>
            <p:nvPr/>
          </p:nvSpPr>
          <p:spPr>
            <a:xfrm>
              <a:off x="34569" y="0"/>
              <a:ext cx="1224845" cy="1230335"/>
            </a:xfrm>
            <a:custGeom>
              <a:avLst/>
              <a:gdLst/>
              <a:ahLst/>
              <a:cxnLst/>
              <a:rect l="l" t="t" r="r" b="b"/>
              <a:pathLst>
                <a:path w="1224845" h="1230335">
                  <a:moveTo>
                    <a:pt x="612423" y="0"/>
                  </a:moveTo>
                  <a:cubicBezTo>
                    <a:pt x="951096" y="1515"/>
                    <a:pt x="1224845" y="276490"/>
                    <a:pt x="1224845" y="615167"/>
                  </a:cubicBezTo>
                  <a:cubicBezTo>
                    <a:pt x="1224845" y="953845"/>
                    <a:pt x="951096" y="1228820"/>
                    <a:pt x="612423" y="1230335"/>
                  </a:cubicBezTo>
                  <a:cubicBezTo>
                    <a:pt x="273749" y="1228820"/>
                    <a:pt x="0" y="953845"/>
                    <a:pt x="0" y="615167"/>
                  </a:cubicBezTo>
                  <a:cubicBezTo>
                    <a:pt x="0" y="276490"/>
                    <a:pt x="273749" y="1515"/>
                    <a:pt x="612423" y="0"/>
                  </a:cubicBezTo>
                  <a:close/>
                </a:path>
              </a:pathLst>
            </a:custGeom>
            <a:solidFill>
              <a:srgbClr val="0063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0556292" y="4922645"/>
            <a:ext cx="6886968" cy="998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786"/>
              </a:lnSpc>
              <a:spcBef>
                <a:spcPct val="0"/>
              </a:spcBef>
            </a:pPr>
            <a:r>
              <a:rPr lang="en-US" sz="5562">
                <a:solidFill>
                  <a:srgbClr val="000000"/>
                </a:solidFill>
                <a:latin typeface="Poppins Medium"/>
              </a:rPr>
              <a:t>For Your Attention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3600000">
            <a:off x="-661812" y="953269"/>
            <a:ext cx="3103940" cy="0"/>
          </a:xfrm>
          <a:prstGeom prst="line">
            <a:avLst/>
          </a:prstGeom>
          <a:ln w="47625" cap="flat">
            <a:solidFill>
              <a:srgbClr val="134976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-3600000">
            <a:off x="664434" y="-279007"/>
            <a:ext cx="3103940" cy="0"/>
          </a:xfrm>
          <a:prstGeom prst="line">
            <a:avLst/>
          </a:prstGeom>
          <a:ln w="47625" cap="flat">
            <a:solidFill>
              <a:srgbClr val="134976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rot="-7181229">
            <a:off x="14514125" y="-279007"/>
            <a:ext cx="3103940" cy="0"/>
          </a:xfrm>
          <a:prstGeom prst="line">
            <a:avLst/>
          </a:prstGeom>
          <a:ln w="47625" cap="flat">
            <a:solidFill>
              <a:srgbClr val="134976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rot="-7200477">
            <a:off x="15843672" y="953269"/>
            <a:ext cx="3103940" cy="0"/>
          </a:xfrm>
          <a:prstGeom prst="line">
            <a:avLst/>
          </a:prstGeom>
          <a:ln w="47625" cap="flat">
            <a:solidFill>
              <a:srgbClr val="134976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 rot="-3612225">
            <a:off x="11514661" y="2571627"/>
            <a:ext cx="21784335" cy="5143745"/>
            <a:chOff x="0" y="0"/>
            <a:chExt cx="5279993" cy="124671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279993" cy="1246719"/>
            </a:xfrm>
            <a:custGeom>
              <a:avLst/>
              <a:gdLst/>
              <a:ahLst/>
              <a:cxnLst/>
              <a:rect l="l" t="t" r="r" b="b"/>
              <a:pathLst>
                <a:path w="5279993" h="1246719">
                  <a:moveTo>
                    <a:pt x="0" y="0"/>
                  </a:moveTo>
                  <a:lnTo>
                    <a:pt x="5279993" y="0"/>
                  </a:lnTo>
                  <a:lnTo>
                    <a:pt x="5279993" y="1246719"/>
                  </a:lnTo>
                  <a:lnTo>
                    <a:pt x="0" y="1246719"/>
                  </a:lnTo>
                  <a:close/>
                </a:path>
              </a:pathLst>
            </a:custGeom>
            <a:solidFill>
              <a:srgbClr val="13497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5201" tIns="55201" rIns="55201" bIns="55201" rtlCol="0" anchor="ctr"/>
            <a:lstStyle/>
            <a:p>
              <a:pPr algn="ctr">
                <a:lnSpc>
                  <a:spcPts val="289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3605452">
            <a:off x="-14994908" y="2577914"/>
            <a:ext cx="21784335" cy="5143745"/>
            <a:chOff x="0" y="0"/>
            <a:chExt cx="5279993" cy="124671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79993" cy="1246719"/>
            </a:xfrm>
            <a:custGeom>
              <a:avLst/>
              <a:gdLst/>
              <a:ahLst/>
              <a:cxnLst/>
              <a:rect l="l" t="t" r="r" b="b"/>
              <a:pathLst>
                <a:path w="5279993" h="1246719">
                  <a:moveTo>
                    <a:pt x="0" y="0"/>
                  </a:moveTo>
                  <a:lnTo>
                    <a:pt x="5279993" y="0"/>
                  </a:lnTo>
                  <a:lnTo>
                    <a:pt x="5279993" y="1246719"/>
                  </a:lnTo>
                  <a:lnTo>
                    <a:pt x="0" y="1246719"/>
                  </a:lnTo>
                  <a:close/>
                </a:path>
              </a:pathLst>
            </a:custGeom>
            <a:solidFill>
              <a:srgbClr val="13497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5201" tIns="55201" rIns="55201" bIns="55201" rtlCol="0" anchor="ctr"/>
            <a:lstStyle/>
            <a:p>
              <a:pPr algn="ctr">
                <a:lnSpc>
                  <a:spcPts val="289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2700000">
            <a:off x="565381" y="9260729"/>
            <a:ext cx="2052542" cy="205254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08D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2700000">
            <a:off x="15741673" y="9260729"/>
            <a:ext cx="2052542" cy="205254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08D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174038" y="1278481"/>
            <a:ext cx="10261281" cy="18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70"/>
              </a:lnSpc>
              <a:spcBef>
                <a:spcPct val="0"/>
              </a:spcBef>
            </a:pPr>
            <a:r>
              <a:rPr lang="en-US" sz="10121" spc="-303">
                <a:solidFill>
                  <a:srgbClr val="073963"/>
                </a:solidFill>
                <a:latin typeface="Poppins Semi-Bold"/>
              </a:rPr>
              <a:t>WELCOME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79833" y="3307251"/>
            <a:ext cx="13849691" cy="109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33"/>
              </a:lnSpc>
            </a:pPr>
            <a:r>
              <a:rPr lang="en-US" sz="6355" b="1" spc="-19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XE HỖ TRỢ CHĂM SÓC NGƯỜI GIÀ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216404" y="5682752"/>
            <a:ext cx="14176550" cy="2309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46"/>
              </a:lnSpc>
            </a:pP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hỗ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trợ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sóc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ghế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ngồi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rời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xi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lanh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nâng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bệnh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bệnh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dễ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dàng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ngồi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đỡ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Khi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đỡ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nhấn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chuông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báo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4" spc="43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904" spc="4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1" name="Freeform 21"/>
          <p:cNvSpPr/>
          <p:nvPr/>
        </p:nvSpPr>
        <p:spPr>
          <a:xfrm>
            <a:off x="8529754" y="360873"/>
            <a:ext cx="1228492" cy="1228492"/>
          </a:xfrm>
          <a:custGeom>
            <a:avLst/>
            <a:gdLst/>
            <a:ahLst/>
            <a:cxnLst/>
            <a:rect l="l" t="t" r="r" b="b"/>
            <a:pathLst>
              <a:path w="1228492" h="1228492">
                <a:moveTo>
                  <a:pt x="0" y="0"/>
                </a:moveTo>
                <a:lnTo>
                  <a:pt x="1228492" y="0"/>
                </a:lnTo>
                <a:lnTo>
                  <a:pt x="1228492" y="1228492"/>
                </a:lnTo>
                <a:lnTo>
                  <a:pt x="0" y="12284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78487" y="3170621"/>
            <a:ext cx="14980081" cy="4805418"/>
            <a:chOff x="0" y="0"/>
            <a:chExt cx="3945371" cy="12656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45371" cy="1265624"/>
            </a:xfrm>
            <a:custGeom>
              <a:avLst/>
              <a:gdLst/>
              <a:ahLst/>
              <a:cxnLst/>
              <a:rect l="l" t="t" r="r" b="b"/>
              <a:pathLst>
                <a:path w="3945371" h="1265624">
                  <a:moveTo>
                    <a:pt x="10336" y="0"/>
                  </a:moveTo>
                  <a:lnTo>
                    <a:pt x="3935035" y="0"/>
                  </a:lnTo>
                  <a:cubicBezTo>
                    <a:pt x="3937776" y="0"/>
                    <a:pt x="3940405" y="1089"/>
                    <a:pt x="3942344" y="3027"/>
                  </a:cubicBezTo>
                  <a:cubicBezTo>
                    <a:pt x="3944282" y="4966"/>
                    <a:pt x="3945371" y="7595"/>
                    <a:pt x="3945371" y="10336"/>
                  </a:cubicBezTo>
                  <a:lnTo>
                    <a:pt x="3945371" y="1255288"/>
                  </a:lnTo>
                  <a:cubicBezTo>
                    <a:pt x="3945371" y="1260997"/>
                    <a:pt x="3940744" y="1265624"/>
                    <a:pt x="3935035" y="1265624"/>
                  </a:cubicBezTo>
                  <a:lnTo>
                    <a:pt x="10336" y="1265624"/>
                  </a:lnTo>
                  <a:cubicBezTo>
                    <a:pt x="7595" y="1265624"/>
                    <a:pt x="4966" y="1264535"/>
                    <a:pt x="3027" y="1262597"/>
                  </a:cubicBezTo>
                  <a:cubicBezTo>
                    <a:pt x="1089" y="1260659"/>
                    <a:pt x="0" y="1258030"/>
                    <a:pt x="0" y="1255288"/>
                  </a:cubicBezTo>
                  <a:lnTo>
                    <a:pt x="0" y="10336"/>
                  </a:lnTo>
                  <a:cubicBezTo>
                    <a:pt x="0" y="7595"/>
                    <a:pt x="1089" y="4966"/>
                    <a:pt x="3027" y="3027"/>
                  </a:cubicBezTo>
                  <a:cubicBezTo>
                    <a:pt x="4966" y="1089"/>
                    <a:pt x="7595" y="0"/>
                    <a:pt x="10336" y="0"/>
                  </a:cubicBezTo>
                  <a:close/>
                </a:path>
              </a:pathLst>
            </a:custGeom>
            <a:solidFill>
              <a:srgbClr val="F8F8F8"/>
            </a:solidFill>
            <a:ln w="38100">
              <a:solidFill>
                <a:srgbClr val="073963"/>
              </a:solidFill>
            </a:ln>
          </p:spPr>
          <p:txBody>
            <a:bodyPr/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151125" y="4155716"/>
            <a:ext cx="1076825" cy="107682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739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67369" y="4155716"/>
            <a:ext cx="1076825" cy="107682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739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151125" y="5914118"/>
            <a:ext cx="1076825" cy="107682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739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67369" y="5914118"/>
            <a:ext cx="1076825" cy="107682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739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469932" y="4398976"/>
            <a:ext cx="4270016" cy="539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7"/>
              </a:lnSpc>
              <a:spcBef>
                <a:spcPct val="0"/>
              </a:spcBef>
            </a:pPr>
            <a:r>
              <a:rPr lang="en-US" sz="3333" spc="-1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333" spc="-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333" spc="-1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endParaRPr lang="en-US" sz="3333" spc="-1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1586176" y="4341784"/>
            <a:ext cx="3730401" cy="539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7"/>
              </a:lnSpc>
              <a:spcBef>
                <a:spcPct val="0"/>
              </a:spcBef>
            </a:pPr>
            <a:r>
              <a:rPr lang="en-US" sz="3333" spc="-1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333" spc="-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333" spc="-1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3333" spc="-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333" spc="-1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3333" spc="-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333" spc="-1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</a:t>
            </a:r>
            <a:endParaRPr lang="en-US" sz="3333" spc="-1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469932" y="6061755"/>
            <a:ext cx="4270016" cy="539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7"/>
              </a:lnSpc>
              <a:spcBef>
                <a:spcPct val="0"/>
              </a:spcBef>
            </a:pPr>
            <a:r>
              <a:rPr lang="en-US" sz="3333" spc="-1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</a:t>
            </a:r>
            <a:r>
              <a:rPr lang="en-US" sz="3333" spc="-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333" spc="-1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3333" spc="-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333" spc="-1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áp</a:t>
            </a:r>
            <a:r>
              <a:rPr lang="en-US" sz="3333" spc="-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333" spc="-1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endParaRPr lang="en-US" sz="3333" spc="-1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586176" y="6061755"/>
            <a:ext cx="4899329" cy="539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7"/>
              </a:lnSpc>
              <a:spcBef>
                <a:spcPct val="0"/>
              </a:spcBef>
            </a:pPr>
            <a:r>
              <a:rPr lang="en-US" sz="3333" spc="-1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3333" spc="-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333" spc="-1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3333" spc="-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333" spc="-1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333" spc="-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333" spc="-1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3333" spc="-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333" spc="-1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pháp</a:t>
            </a:r>
            <a:endParaRPr lang="en-US" sz="3333" spc="-1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298759" y="4293828"/>
            <a:ext cx="781558" cy="69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5"/>
              </a:lnSpc>
              <a:spcBef>
                <a:spcPct val="0"/>
              </a:spcBef>
            </a:pPr>
            <a:r>
              <a:rPr lang="en-US" sz="3918" spc="-117">
                <a:solidFill>
                  <a:srgbClr val="F8F8F8"/>
                </a:solidFill>
                <a:latin typeface="Poppins Semi-Bold"/>
              </a:rPr>
              <a:t>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415002" y="4293828"/>
            <a:ext cx="781558" cy="69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5"/>
              </a:lnSpc>
              <a:spcBef>
                <a:spcPct val="0"/>
              </a:spcBef>
            </a:pPr>
            <a:r>
              <a:rPr lang="en-US" sz="3918" spc="-117">
                <a:solidFill>
                  <a:srgbClr val="F8F8F8"/>
                </a:solidFill>
                <a:latin typeface="Poppins Semi-Bold"/>
              </a:rPr>
              <a:t>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298759" y="6052230"/>
            <a:ext cx="781558" cy="69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5"/>
              </a:lnSpc>
              <a:spcBef>
                <a:spcPct val="0"/>
              </a:spcBef>
            </a:pPr>
            <a:r>
              <a:rPr lang="en-US" sz="3918" spc="-117">
                <a:solidFill>
                  <a:srgbClr val="F8F8F8"/>
                </a:solidFill>
                <a:latin typeface="Poppins Semi-Bold"/>
              </a:rPr>
              <a:t>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415002" y="6052230"/>
            <a:ext cx="781558" cy="69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5"/>
              </a:lnSpc>
              <a:spcBef>
                <a:spcPct val="0"/>
              </a:spcBef>
            </a:pPr>
            <a:r>
              <a:rPr lang="en-US" sz="3918" spc="-117">
                <a:solidFill>
                  <a:srgbClr val="F8F8F8"/>
                </a:solidFill>
                <a:latin typeface="Poppins Semi-Bold"/>
              </a:rPr>
              <a:t>4</a:t>
            </a:r>
          </a:p>
        </p:txBody>
      </p:sp>
      <p:grpSp>
        <p:nvGrpSpPr>
          <p:cNvPr id="25" name="Group 25"/>
          <p:cNvGrpSpPr/>
          <p:nvPr/>
        </p:nvGrpSpPr>
        <p:grpSpPr>
          <a:xfrm rot="-3612225">
            <a:off x="11514661" y="2571627"/>
            <a:ext cx="21784335" cy="5143745"/>
            <a:chOff x="0" y="0"/>
            <a:chExt cx="5279993" cy="124671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279993" cy="1246719"/>
            </a:xfrm>
            <a:custGeom>
              <a:avLst/>
              <a:gdLst/>
              <a:ahLst/>
              <a:cxnLst/>
              <a:rect l="l" t="t" r="r" b="b"/>
              <a:pathLst>
                <a:path w="5279993" h="1246719">
                  <a:moveTo>
                    <a:pt x="0" y="0"/>
                  </a:moveTo>
                  <a:lnTo>
                    <a:pt x="5279993" y="0"/>
                  </a:lnTo>
                  <a:lnTo>
                    <a:pt x="5279993" y="1246719"/>
                  </a:lnTo>
                  <a:lnTo>
                    <a:pt x="0" y="1246719"/>
                  </a:lnTo>
                  <a:close/>
                </a:path>
              </a:pathLst>
            </a:custGeom>
            <a:solidFill>
              <a:srgbClr val="13497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5201" tIns="55201" rIns="55201" bIns="55201" rtlCol="0" anchor="ctr"/>
            <a:lstStyle/>
            <a:p>
              <a:pPr algn="ctr">
                <a:lnSpc>
                  <a:spcPts val="289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3605452">
            <a:off x="-14994908" y="2577914"/>
            <a:ext cx="21784335" cy="5143745"/>
            <a:chOff x="0" y="0"/>
            <a:chExt cx="5279993" cy="124671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279993" cy="1246719"/>
            </a:xfrm>
            <a:custGeom>
              <a:avLst/>
              <a:gdLst/>
              <a:ahLst/>
              <a:cxnLst/>
              <a:rect l="l" t="t" r="r" b="b"/>
              <a:pathLst>
                <a:path w="5279993" h="1246719">
                  <a:moveTo>
                    <a:pt x="0" y="0"/>
                  </a:moveTo>
                  <a:lnTo>
                    <a:pt x="5279993" y="0"/>
                  </a:lnTo>
                  <a:lnTo>
                    <a:pt x="5279993" y="1246719"/>
                  </a:lnTo>
                  <a:lnTo>
                    <a:pt x="0" y="1246719"/>
                  </a:lnTo>
                  <a:close/>
                </a:path>
              </a:pathLst>
            </a:custGeom>
            <a:solidFill>
              <a:srgbClr val="13497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5201" tIns="55201" rIns="55201" bIns="55201" rtlCol="0" anchor="ctr"/>
            <a:lstStyle/>
            <a:p>
              <a:pPr algn="ctr">
                <a:lnSpc>
                  <a:spcPts val="289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 rot="-2700000">
            <a:off x="565381" y="9260729"/>
            <a:ext cx="2052542" cy="2052542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08D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 rot="-2700000">
            <a:off x="15741673" y="9260729"/>
            <a:ext cx="2052542" cy="2052542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08D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4652878" y="1348294"/>
            <a:ext cx="10655355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33"/>
              </a:lnSpc>
              <a:spcBef>
                <a:spcPct val="0"/>
              </a:spcBef>
            </a:pPr>
            <a:r>
              <a:rPr lang="en-US" sz="7381" b="1" spc="-221" dirty="0">
                <a:solidFill>
                  <a:srgbClr val="0739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NỘI DUNG TRÌNH BÀY</a:t>
            </a:r>
          </a:p>
        </p:txBody>
      </p:sp>
      <p:grpSp>
        <p:nvGrpSpPr>
          <p:cNvPr id="38" name="Group 38"/>
          <p:cNvGrpSpPr/>
          <p:nvPr/>
        </p:nvGrpSpPr>
        <p:grpSpPr>
          <a:xfrm rot="-2700000">
            <a:off x="-1024510" y="-1129344"/>
            <a:ext cx="2052542" cy="2052542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739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 rot="-2700000">
            <a:off x="17259968" y="-1129344"/>
            <a:ext cx="2052542" cy="2052542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739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 rot="-2700000">
            <a:off x="17695487" y="1388043"/>
            <a:ext cx="1980570" cy="1905760"/>
            <a:chOff x="0" y="0"/>
            <a:chExt cx="763203" cy="73437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763203" cy="734375"/>
            </a:xfrm>
            <a:custGeom>
              <a:avLst/>
              <a:gdLst/>
              <a:ahLst/>
              <a:cxnLst/>
              <a:rect l="l" t="t" r="r" b="b"/>
              <a:pathLst>
                <a:path w="763203" h="734375">
                  <a:moveTo>
                    <a:pt x="0" y="0"/>
                  </a:moveTo>
                  <a:lnTo>
                    <a:pt x="763203" y="0"/>
                  </a:lnTo>
                  <a:lnTo>
                    <a:pt x="763203" y="734375"/>
                  </a:lnTo>
                  <a:lnTo>
                    <a:pt x="0" y="734375"/>
                  </a:lnTo>
                  <a:close/>
                </a:path>
              </a:pathLst>
            </a:custGeom>
            <a:solidFill>
              <a:srgbClr val="608D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2204" tIns="52204" rIns="52204" bIns="52204" rtlCol="0" anchor="ctr"/>
            <a:lstStyle/>
            <a:p>
              <a:pPr algn="ctr">
                <a:lnSpc>
                  <a:spcPts val="2733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 rot="-2700000">
            <a:off x="15922809" y="-1360008"/>
            <a:ext cx="1980570" cy="1905760"/>
            <a:chOff x="0" y="0"/>
            <a:chExt cx="763203" cy="73437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763203" cy="734375"/>
            </a:xfrm>
            <a:custGeom>
              <a:avLst/>
              <a:gdLst/>
              <a:ahLst/>
              <a:cxnLst/>
              <a:rect l="l" t="t" r="r" b="b"/>
              <a:pathLst>
                <a:path w="763203" h="734375">
                  <a:moveTo>
                    <a:pt x="0" y="0"/>
                  </a:moveTo>
                  <a:lnTo>
                    <a:pt x="763203" y="0"/>
                  </a:lnTo>
                  <a:lnTo>
                    <a:pt x="763203" y="734375"/>
                  </a:lnTo>
                  <a:lnTo>
                    <a:pt x="0" y="734375"/>
                  </a:lnTo>
                  <a:close/>
                </a:path>
              </a:pathLst>
            </a:custGeom>
            <a:solidFill>
              <a:srgbClr val="285F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2204" tIns="52204" rIns="52204" bIns="52204" rtlCol="0" anchor="ctr"/>
            <a:lstStyle/>
            <a:p>
              <a:pPr algn="ctr">
                <a:lnSpc>
                  <a:spcPts val="2733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 rot="-2700000">
            <a:off x="384621" y="-1360008"/>
            <a:ext cx="1980570" cy="1905760"/>
            <a:chOff x="0" y="0"/>
            <a:chExt cx="763203" cy="73437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763203" cy="734375"/>
            </a:xfrm>
            <a:custGeom>
              <a:avLst/>
              <a:gdLst/>
              <a:ahLst/>
              <a:cxnLst/>
              <a:rect l="l" t="t" r="r" b="b"/>
              <a:pathLst>
                <a:path w="763203" h="734375">
                  <a:moveTo>
                    <a:pt x="0" y="0"/>
                  </a:moveTo>
                  <a:lnTo>
                    <a:pt x="763203" y="0"/>
                  </a:lnTo>
                  <a:lnTo>
                    <a:pt x="763203" y="734375"/>
                  </a:lnTo>
                  <a:lnTo>
                    <a:pt x="0" y="734375"/>
                  </a:lnTo>
                  <a:close/>
                </a:path>
              </a:pathLst>
            </a:custGeom>
            <a:solidFill>
              <a:srgbClr val="285F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2204" tIns="52204" rIns="52204" bIns="52204" rtlCol="0" anchor="ctr"/>
            <a:lstStyle/>
            <a:p>
              <a:pPr algn="ctr">
                <a:lnSpc>
                  <a:spcPts val="2733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 rot="-2700000">
            <a:off x="-1388057" y="1388043"/>
            <a:ext cx="1980570" cy="1905760"/>
            <a:chOff x="0" y="0"/>
            <a:chExt cx="763203" cy="73437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763203" cy="734375"/>
            </a:xfrm>
            <a:custGeom>
              <a:avLst/>
              <a:gdLst/>
              <a:ahLst/>
              <a:cxnLst/>
              <a:rect l="l" t="t" r="r" b="b"/>
              <a:pathLst>
                <a:path w="763203" h="734375">
                  <a:moveTo>
                    <a:pt x="0" y="0"/>
                  </a:moveTo>
                  <a:lnTo>
                    <a:pt x="763203" y="0"/>
                  </a:lnTo>
                  <a:lnTo>
                    <a:pt x="763203" y="734375"/>
                  </a:lnTo>
                  <a:lnTo>
                    <a:pt x="0" y="734375"/>
                  </a:lnTo>
                  <a:close/>
                </a:path>
              </a:pathLst>
            </a:custGeom>
            <a:solidFill>
              <a:srgbClr val="608D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2204" tIns="52204" rIns="52204" bIns="52204" rtlCol="0" anchor="ctr"/>
            <a:lstStyle/>
            <a:p>
              <a:pPr algn="ctr">
                <a:lnSpc>
                  <a:spcPts val="2733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16036" y="0"/>
            <a:ext cx="4771964" cy="10287000"/>
            <a:chOff x="0" y="0"/>
            <a:chExt cx="125681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6814" cy="2709333"/>
            </a:xfrm>
            <a:custGeom>
              <a:avLst/>
              <a:gdLst/>
              <a:ahLst/>
              <a:cxnLst/>
              <a:rect l="l" t="t" r="r" b="b"/>
              <a:pathLst>
                <a:path w="1256814" h="2709333">
                  <a:moveTo>
                    <a:pt x="0" y="0"/>
                  </a:moveTo>
                  <a:lnTo>
                    <a:pt x="1256814" y="0"/>
                  </a:lnTo>
                  <a:lnTo>
                    <a:pt x="125681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739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760493" y="0"/>
            <a:ext cx="3792515" cy="10287000"/>
            <a:chOff x="0" y="0"/>
            <a:chExt cx="998852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98852" cy="2709333"/>
            </a:xfrm>
            <a:custGeom>
              <a:avLst/>
              <a:gdLst/>
              <a:ahLst/>
              <a:cxnLst/>
              <a:rect l="l" t="t" r="r" b="b"/>
              <a:pathLst>
                <a:path w="998852" h="2709333">
                  <a:moveTo>
                    <a:pt x="0" y="0"/>
                  </a:moveTo>
                  <a:lnTo>
                    <a:pt x="998852" y="0"/>
                  </a:lnTo>
                  <a:lnTo>
                    <a:pt x="99885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3497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70222" y="1028700"/>
            <a:ext cx="7486529" cy="8229600"/>
            <a:chOff x="0" y="0"/>
            <a:chExt cx="9982038" cy="1097280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 l="34987" r="13765"/>
            <a:stretch>
              <a:fillRect/>
            </a:stretch>
          </p:blipFill>
          <p:spPr>
            <a:xfrm>
              <a:off x="0" y="0"/>
              <a:ext cx="9982038" cy="10972800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 rot="-2700000">
            <a:off x="-1026271" y="-1026271"/>
            <a:ext cx="2052542" cy="205254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08D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2700000">
            <a:off x="-1026271" y="9489329"/>
            <a:ext cx="2052542" cy="205254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739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2700000">
            <a:off x="723966" y="-707574"/>
            <a:ext cx="1454801" cy="145480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739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-2700000">
            <a:off x="487993" y="9474051"/>
            <a:ext cx="1927296" cy="1854498"/>
            <a:chOff x="0" y="0"/>
            <a:chExt cx="763203" cy="7343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63203" cy="734375"/>
            </a:xfrm>
            <a:custGeom>
              <a:avLst/>
              <a:gdLst/>
              <a:ahLst/>
              <a:cxnLst/>
              <a:rect l="l" t="t" r="r" b="b"/>
              <a:pathLst>
                <a:path w="763203" h="734375">
                  <a:moveTo>
                    <a:pt x="0" y="0"/>
                  </a:moveTo>
                  <a:lnTo>
                    <a:pt x="763203" y="0"/>
                  </a:lnTo>
                  <a:lnTo>
                    <a:pt x="763203" y="734375"/>
                  </a:lnTo>
                  <a:lnTo>
                    <a:pt x="0" y="734375"/>
                  </a:lnTo>
                  <a:close/>
                </a:path>
              </a:pathLst>
            </a:custGeom>
            <a:solidFill>
              <a:srgbClr val="608D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77326" y="1671587"/>
            <a:ext cx="7924196" cy="286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86"/>
              </a:lnSpc>
            </a:pPr>
            <a:r>
              <a:rPr lang="en-US" sz="2704" spc="-54" dirty="0">
                <a:solidFill>
                  <a:srgbClr val="000000"/>
                </a:solidFill>
                <a:latin typeface="Poppins"/>
              </a:rPr>
              <a:t>- Thông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thường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xe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lăn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chăm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sóc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người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già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bệnh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nhân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thì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cần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có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người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chăm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sóc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đẩy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đi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,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người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già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cũng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có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thể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tự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đi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di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chuyển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dùng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tay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đẩy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bánh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xe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điều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này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rất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khó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khăn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và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hao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tốn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sức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.</a:t>
            </a:r>
          </a:p>
          <a:p>
            <a:pPr algn="just">
              <a:lnSpc>
                <a:spcPts val="3786"/>
              </a:lnSpc>
              <a:spcBef>
                <a:spcPct val="0"/>
              </a:spcBef>
            </a:pPr>
            <a:endParaRPr lang="en-US" sz="2704" spc="-54" dirty="0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686504" y="4288164"/>
            <a:ext cx="7924196" cy="524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3869" lvl="1" indent="-291935" algn="just">
              <a:lnSpc>
                <a:spcPts val="3786"/>
              </a:lnSpc>
              <a:spcBef>
                <a:spcPct val="0"/>
              </a:spcBef>
              <a:buFont typeface="Arial"/>
              <a:buChar char="•"/>
            </a:pP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Đối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với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người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người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cao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tuổi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, hay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gãy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chân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,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việc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di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chuyển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gặp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vô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vàn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khó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khăn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.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Hiểu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được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nỗi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vất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vả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đó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,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chúng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em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suy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nghĩ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đến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xe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hỗ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trợ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chăm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sóc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người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già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bằng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động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cơ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điện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có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thể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giúp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bệnh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nhân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dễ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dàng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di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chuyển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từ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giường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sang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xe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lăn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,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đi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tắm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,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đi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vệ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sinh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,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lên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ô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tô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...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từ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đó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việc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sinh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hoạt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hàng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ngày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trở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nên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thoải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mái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hơn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và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giảm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thiểu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rất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nhiều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công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sức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,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thời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gian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chăm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sóc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của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người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nhà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tử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những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nguyên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liệu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cơ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khí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và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4" spc="-54" dirty="0" err="1">
                <a:solidFill>
                  <a:srgbClr val="000000"/>
                </a:solidFill>
                <a:latin typeface="Poppins"/>
              </a:rPr>
              <a:t>điện</a:t>
            </a:r>
            <a:r>
              <a:rPr lang="en-US" sz="2704" spc="-54" dirty="0">
                <a:solidFill>
                  <a:srgbClr val="000000"/>
                </a:solidFill>
                <a:latin typeface="Poppins"/>
              </a:rPr>
              <a:t> .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2480066" y="25114"/>
            <a:ext cx="7532757" cy="1181881"/>
            <a:chOff x="0" y="0"/>
            <a:chExt cx="1983936" cy="31127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83936" cy="311277"/>
            </a:xfrm>
            <a:custGeom>
              <a:avLst/>
              <a:gdLst/>
              <a:ahLst/>
              <a:cxnLst/>
              <a:rect l="l" t="t" r="r" b="b"/>
              <a:pathLst>
                <a:path w="1983936" h="311277">
                  <a:moveTo>
                    <a:pt x="0" y="0"/>
                  </a:moveTo>
                  <a:lnTo>
                    <a:pt x="1983936" y="0"/>
                  </a:lnTo>
                  <a:lnTo>
                    <a:pt x="1983936" y="311277"/>
                  </a:lnTo>
                  <a:lnTo>
                    <a:pt x="0" y="311277"/>
                  </a:lnTo>
                  <a:close/>
                </a:path>
              </a:pathLst>
            </a:custGeom>
            <a:solidFill>
              <a:srgbClr val="0739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2084031" y="12133"/>
            <a:ext cx="7059969" cy="1036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5"/>
              </a:lnSpc>
              <a:spcBef>
                <a:spcPct val="0"/>
              </a:spcBef>
            </a:pPr>
            <a:r>
              <a:rPr lang="en-US" sz="5697" spc="-170" dirty="0">
                <a:solidFill>
                  <a:srgbClr val="FFFFFF"/>
                </a:solidFill>
                <a:latin typeface="Poppins Semi-Bold"/>
              </a:rPr>
              <a:t>TÍNH MỚI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1070" y="437759"/>
            <a:ext cx="7532757" cy="1181881"/>
            <a:chOff x="0" y="0"/>
            <a:chExt cx="1983936" cy="3112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83936" cy="311277"/>
            </a:xfrm>
            <a:custGeom>
              <a:avLst/>
              <a:gdLst/>
              <a:ahLst/>
              <a:cxnLst/>
              <a:rect l="l" t="t" r="r" b="b"/>
              <a:pathLst>
                <a:path w="1983936" h="311277">
                  <a:moveTo>
                    <a:pt x="0" y="0"/>
                  </a:moveTo>
                  <a:lnTo>
                    <a:pt x="1983936" y="0"/>
                  </a:lnTo>
                  <a:lnTo>
                    <a:pt x="1983936" y="311277"/>
                  </a:lnTo>
                  <a:lnTo>
                    <a:pt x="0" y="311277"/>
                  </a:lnTo>
                  <a:close/>
                </a:path>
              </a:pathLst>
            </a:custGeom>
            <a:solidFill>
              <a:srgbClr val="0739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953258" y="3493690"/>
            <a:ext cx="3795370" cy="3284720"/>
            <a:chOff x="0" y="0"/>
            <a:chExt cx="5060493" cy="43796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60493" cy="4379627"/>
            </a:xfrm>
            <a:custGeom>
              <a:avLst/>
              <a:gdLst/>
              <a:ahLst/>
              <a:cxnLst/>
              <a:rect l="l" t="t" r="r" b="b"/>
              <a:pathLst>
                <a:path w="5060493" h="4379627">
                  <a:moveTo>
                    <a:pt x="0" y="0"/>
                  </a:moveTo>
                  <a:lnTo>
                    <a:pt x="5060493" y="0"/>
                  </a:lnTo>
                  <a:lnTo>
                    <a:pt x="5060493" y="4379627"/>
                  </a:lnTo>
                  <a:lnTo>
                    <a:pt x="0" y="4379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243568" y="209653"/>
              <a:ext cx="4573357" cy="3960321"/>
              <a:chOff x="0" y="0"/>
              <a:chExt cx="4282440" cy="37084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282440" cy="3708400"/>
              </a:xfrm>
              <a:custGeom>
                <a:avLst/>
                <a:gdLst/>
                <a:ahLst/>
                <a:cxnLst/>
                <a:rect l="l" t="t" r="r" b="b"/>
                <a:pathLst>
                  <a:path w="4282440" h="370840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23082" r="-6648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12824513" y="5236675"/>
            <a:ext cx="4434787" cy="3838107"/>
            <a:chOff x="0" y="0"/>
            <a:chExt cx="5913049" cy="511747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913049" cy="5117476"/>
            </a:xfrm>
            <a:custGeom>
              <a:avLst/>
              <a:gdLst/>
              <a:ahLst/>
              <a:cxnLst/>
              <a:rect l="l" t="t" r="r" b="b"/>
              <a:pathLst>
                <a:path w="5913049" h="5117476">
                  <a:moveTo>
                    <a:pt x="0" y="0"/>
                  </a:moveTo>
                  <a:lnTo>
                    <a:pt x="5913049" y="0"/>
                  </a:lnTo>
                  <a:lnTo>
                    <a:pt x="5913049" y="5117476"/>
                  </a:lnTo>
                  <a:lnTo>
                    <a:pt x="0" y="5117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284603" y="244974"/>
              <a:ext cx="5343844" cy="4627528"/>
              <a:chOff x="0" y="0"/>
              <a:chExt cx="4282440" cy="37084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282440" cy="3708400"/>
              </a:xfrm>
              <a:custGeom>
                <a:avLst/>
                <a:gdLst/>
                <a:ahLst/>
                <a:cxnLst/>
                <a:rect l="l" t="t" r="r" b="b"/>
                <a:pathLst>
                  <a:path w="4282440" h="370840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5"/>
                <a:stretch>
                  <a:fillRect b="-25208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3" name="Freeform 13"/>
          <p:cNvSpPr/>
          <p:nvPr/>
        </p:nvSpPr>
        <p:spPr>
          <a:xfrm>
            <a:off x="12824513" y="1212218"/>
            <a:ext cx="4434787" cy="3838107"/>
          </a:xfrm>
          <a:custGeom>
            <a:avLst/>
            <a:gdLst/>
            <a:ahLst/>
            <a:cxnLst/>
            <a:rect l="l" t="t" r="r" b="b"/>
            <a:pathLst>
              <a:path w="4434787" h="3838107">
                <a:moveTo>
                  <a:pt x="0" y="0"/>
                </a:moveTo>
                <a:lnTo>
                  <a:pt x="4434787" y="0"/>
                </a:lnTo>
                <a:lnTo>
                  <a:pt x="4434787" y="3838107"/>
                </a:lnTo>
                <a:lnTo>
                  <a:pt x="0" y="38381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3037965" y="1395948"/>
            <a:ext cx="4007883" cy="3470646"/>
            <a:chOff x="0" y="0"/>
            <a:chExt cx="4282440" cy="3708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/>
              <a:stretch>
                <a:fillRect l="-11198" r="-1119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 rot="-2700000">
            <a:off x="-1186567" y="8606094"/>
            <a:ext cx="2052542" cy="2052542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08D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-2700000">
            <a:off x="565381" y="9260729"/>
            <a:ext cx="2052542" cy="2052542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739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763859" y="424778"/>
            <a:ext cx="7059969" cy="1036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5"/>
              </a:lnSpc>
              <a:spcBef>
                <a:spcPct val="0"/>
              </a:spcBef>
            </a:pPr>
            <a:r>
              <a:rPr lang="en-US" sz="5697" spc="-170">
                <a:solidFill>
                  <a:srgbClr val="FFFFFF"/>
                </a:solidFill>
                <a:latin typeface="Poppins Semi-Bold"/>
              </a:rPr>
              <a:t>TÍNH MỚI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83324" y="1416882"/>
            <a:ext cx="8621038" cy="7362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86"/>
              </a:lnSpc>
              <a:spcBef>
                <a:spcPct val="0"/>
              </a:spcBef>
            </a:pPr>
            <a:endParaRPr dirty="0"/>
          </a:p>
          <a:p>
            <a:pPr marL="690881" lvl="1" indent="-345440" algn="just">
              <a:lnSpc>
                <a:spcPts val="4960"/>
              </a:lnSpc>
              <a:buFont typeface="Arial"/>
              <a:buChar char="•"/>
            </a:pP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Xe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hỗ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trợ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chăm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sóc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người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già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tự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di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chuyển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được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bằng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động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cơ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điện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. </a:t>
            </a:r>
          </a:p>
          <a:p>
            <a:pPr marL="690881" lvl="1" indent="-345440" algn="just">
              <a:lnSpc>
                <a:spcPts val="4960"/>
              </a:lnSpc>
              <a:buFont typeface="Arial"/>
              <a:buChar char="•"/>
            </a:pP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Có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ghế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ngồi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xe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có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thể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tách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rời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thành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thể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tách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rời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thành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2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mảnh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,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giúp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nâng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hạ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bệnh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nhân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,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từ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đó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giúp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bệnh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nhân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dễ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dàng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ngồi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lên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mà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không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cần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bê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/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vác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. </a:t>
            </a:r>
          </a:p>
          <a:p>
            <a:pPr marL="690881" lvl="1" indent="-345440" algn="just">
              <a:lnSpc>
                <a:spcPts val="4960"/>
              </a:lnSpc>
              <a:buFont typeface="Arial"/>
              <a:buChar char="•"/>
            </a:pP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Xe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có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hệ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thống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nâng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hạ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vị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trí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ngồi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.</a:t>
            </a:r>
          </a:p>
          <a:p>
            <a:pPr marL="690881" lvl="1" indent="-345440" algn="just">
              <a:lnSpc>
                <a:spcPts val="4960"/>
              </a:lnSpc>
              <a:buFont typeface="Arial"/>
              <a:buChar char="•"/>
            </a:pP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Người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ngồi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trên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xe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có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thể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tự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di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chuyển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tới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vị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trí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mình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cần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mong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muốn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(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vệ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sinh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,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ăn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uống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,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thư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giản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,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giải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trí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...)</a:t>
            </a:r>
          </a:p>
          <a:p>
            <a:pPr marL="690881" lvl="1" indent="-345440" algn="just">
              <a:lnSpc>
                <a:spcPts val="4960"/>
              </a:lnSpc>
              <a:buFont typeface="Arial"/>
              <a:buChar char="•"/>
            </a:pP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Xe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có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chuông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báo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khi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cần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người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giúp</a:t>
            </a:r>
            <a:r>
              <a:rPr lang="en-US" sz="3200" u="none" strike="noStrike" spc="-182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200" u="none" strike="noStrike" spc="-182" dirty="0" err="1">
                <a:solidFill>
                  <a:srgbClr val="000000"/>
                </a:solidFill>
                <a:latin typeface="Poppins"/>
              </a:rPr>
              <a:t>đỡ</a:t>
            </a:r>
            <a:endParaRPr lang="en-US" sz="3200" u="none" strike="noStrike" spc="-182" dirty="0">
              <a:solidFill>
                <a:srgbClr val="000000"/>
              </a:solidFill>
              <a:latin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6746755">
            <a:off x="-8492740" y="8244248"/>
            <a:ext cx="12039093" cy="13253655"/>
            <a:chOff x="0" y="0"/>
            <a:chExt cx="2927153" cy="3222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27153" cy="3222458"/>
            </a:xfrm>
            <a:custGeom>
              <a:avLst/>
              <a:gdLst/>
              <a:ahLst/>
              <a:cxnLst/>
              <a:rect l="l" t="t" r="r" b="b"/>
              <a:pathLst>
                <a:path w="2927153" h="3222458">
                  <a:moveTo>
                    <a:pt x="0" y="0"/>
                  </a:moveTo>
                  <a:lnTo>
                    <a:pt x="2927153" y="0"/>
                  </a:lnTo>
                  <a:lnTo>
                    <a:pt x="2927153" y="3222458"/>
                  </a:lnTo>
                  <a:lnTo>
                    <a:pt x="0" y="3222458"/>
                  </a:lnTo>
                  <a:close/>
                </a:path>
              </a:pathLst>
            </a:custGeom>
            <a:solidFill>
              <a:srgbClr val="002F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066429" flipH="1">
            <a:off x="-5035408" y="6158910"/>
            <a:ext cx="19419733" cy="4927757"/>
          </a:xfrm>
          <a:custGeom>
            <a:avLst/>
            <a:gdLst/>
            <a:ahLst/>
            <a:cxnLst/>
            <a:rect l="l" t="t" r="r" b="b"/>
            <a:pathLst>
              <a:path w="19419733" h="4927757">
                <a:moveTo>
                  <a:pt x="19419733" y="0"/>
                </a:moveTo>
                <a:lnTo>
                  <a:pt x="0" y="0"/>
                </a:lnTo>
                <a:lnTo>
                  <a:pt x="0" y="4927758"/>
                </a:lnTo>
                <a:lnTo>
                  <a:pt x="19419733" y="4927758"/>
                </a:lnTo>
                <a:lnTo>
                  <a:pt x="194197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064968" flipV="1">
            <a:off x="277871" y="-3194325"/>
            <a:ext cx="16367478" cy="5564942"/>
          </a:xfrm>
          <a:custGeom>
            <a:avLst/>
            <a:gdLst/>
            <a:ahLst/>
            <a:cxnLst/>
            <a:rect l="l" t="t" r="r" b="b"/>
            <a:pathLst>
              <a:path w="16367478" h="5564942">
                <a:moveTo>
                  <a:pt x="0" y="5564942"/>
                </a:moveTo>
                <a:lnTo>
                  <a:pt x="16367478" y="5564942"/>
                </a:lnTo>
                <a:lnTo>
                  <a:pt x="16367478" y="0"/>
                </a:lnTo>
                <a:lnTo>
                  <a:pt x="0" y="0"/>
                </a:lnTo>
                <a:lnTo>
                  <a:pt x="0" y="556494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063220" y="430830"/>
            <a:ext cx="9648704" cy="9648704"/>
          </a:xfrm>
          <a:custGeom>
            <a:avLst/>
            <a:gdLst/>
            <a:ahLst/>
            <a:cxnLst/>
            <a:rect l="l" t="t" r="r" b="b"/>
            <a:pathLst>
              <a:path w="9648704" h="9648704">
                <a:moveTo>
                  <a:pt x="0" y="0"/>
                </a:moveTo>
                <a:lnTo>
                  <a:pt x="9648704" y="0"/>
                </a:lnTo>
                <a:lnTo>
                  <a:pt x="9648704" y="9648703"/>
                </a:lnTo>
                <a:lnTo>
                  <a:pt x="0" y="96487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 rot="7121713">
            <a:off x="-7484406" y="-7199188"/>
            <a:ext cx="12039093" cy="13253655"/>
            <a:chOff x="0" y="0"/>
            <a:chExt cx="2927153" cy="32224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27153" cy="3222458"/>
            </a:xfrm>
            <a:custGeom>
              <a:avLst/>
              <a:gdLst/>
              <a:ahLst/>
              <a:cxnLst/>
              <a:rect l="l" t="t" r="r" b="b"/>
              <a:pathLst>
                <a:path w="2927153" h="3222458">
                  <a:moveTo>
                    <a:pt x="0" y="0"/>
                  </a:moveTo>
                  <a:lnTo>
                    <a:pt x="2927153" y="0"/>
                  </a:lnTo>
                  <a:lnTo>
                    <a:pt x="2927153" y="3222458"/>
                  </a:lnTo>
                  <a:lnTo>
                    <a:pt x="0" y="3222458"/>
                  </a:lnTo>
                  <a:close/>
                </a:path>
              </a:pathLst>
            </a:custGeom>
            <a:solidFill>
              <a:srgbClr val="002F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063220" y="692649"/>
            <a:ext cx="8901702" cy="890170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BC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775140" y="1092410"/>
            <a:ext cx="8325543" cy="832554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296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-429332" y="1460843"/>
            <a:ext cx="7797115" cy="7797084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 rot="132000">
              <a:off x="-64972" y="-64973"/>
              <a:ext cx="6479943" cy="6479920"/>
            </a:xfrm>
            <a:custGeom>
              <a:avLst/>
              <a:gdLst/>
              <a:ahLst/>
              <a:cxnLst/>
              <a:rect l="l" t="t" r="r" b="b"/>
              <a:pathLst>
                <a:path w="6479943" h="6479920">
                  <a:moveTo>
                    <a:pt x="6412633" y="3118117"/>
                  </a:moveTo>
                  <a:cubicBezTo>
                    <a:pt x="6479943" y="4870250"/>
                    <a:pt x="5114037" y="6345295"/>
                    <a:pt x="3361853" y="6412607"/>
                  </a:cubicBezTo>
                  <a:cubicBezTo>
                    <a:pt x="1609644" y="6479920"/>
                    <a:pt x="134624" y="5114013"/>
                    <a:pt x="67314" y="3361879"/>
                  </a:cubicBezTo>
                  <a:cubicBezTo>
                    <a:pt x="0" y="1609658"/>
                    <a:pt x="1365882" y="134626"/>
                    <a:pt x="3118091" y="67313"/>
                  </a:cubicBezTo>
                  <a:cubicBezTo>
                    <a:pt x="4870300" y="0"/>
                    <a:pt x="6345320" y="1365895"/>
                    <a:pt x="6412633" y="3118117"/>
                  </a:cubicBezTo>
                  <a:close/>
                </a:path>
              </a:pathLst>
            </a:custGeom>
            <a:blipFill>
              <a:blip r:embed="rId8"/>
              <a:stretch>
                <a:fillRect l="-2166" t="-8454" r="-3787" b="-243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/>
          <p:cNvSpPr/>
          <p:nvPr/>
        </p:nvSpPr>
        <p:spPr>
          <a:xfrm>
            <a:off x="16229113" y="3001023"/>
            <a:ext cx="1098523" cy="1098523"/>
          </a:xfrm>
          <a:custGeom>
            <a:avLst/>
            <a:gdLst/>
            <a:ahLst/>
            <a:cxnLst/>
            <a:rect l="l" t="t" r="r" b="b"/>
            <a:pathLst>
              <a:path w="1098523" h="1098523">
                <a:moveTo>
                  <a:pt x="0" y="0"/>
                </a:moveTo>
                <a:lnTo>
                  <a:pt x="1098524" y="0"/>
                </a:lnTo>
                <a:lnTo>
                  <a:pt x="1098524" y="1098524"/>
                </a:lnTo>
                <a:lnTo>
                  <a:pt x="0" y="10985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229113" y="4536024"/>
            <a:ext cx="1098523" cy="1098523"/>
          </a:xfrm>
          <a:custGeom>
            <a:avLst/>
            <a:gdLst/>
            <a:ahLst/>
            <a:cxnLst/>
            <a:rect l="l" t="t" r="r" b="b"/>
            <a:pathLst>
              <a:path w="1098523" h="1098523">
                <a:moveTo>
                  <a:pt x="0" y="0"/>
                </a:moveTo>
                <a:lnTo>
                  <a:pt x="1098524" y="0"/>
                </a:lnTo>
                <a:lnTo>
                  <a:pt x="1098524" y="1098523"/>
                </a:lnTo>
                <a:lnTo>
                  <a:pt x="0" y="10985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6297450" y="6072697"/>
            <a:ext cx="1098523" cy="1098523"/>
          </a:xfrm>
          <a:custGeom>
            <a:avLst/>
            <a:gdLst/>
            <a:ahLst/>
            <a:cxnLst/>
            <a:rect l="l" t="t" r="r" b="b"/>
            <a:pathLst>
              <a:path w="1098523" h="1098523">
                <a:moveTo>
                  <a:pt x="0" y="0"/>
                </a:moveTo>
                <a:lnTo>
                  <a:pt x="1098523" y="0"/>
                </a:lnTo>
                <a:lnTo>
                  <a:pt x="1098523" y="1098524"/>
                </a:lnTo>
                <a:lnTo>
                  <a:pt x="0" y="10985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6297450" y="3069360"/>
            <a:ext cx="961850" cy="961850"/>
          </a:xfrm>
          <a:custGeom>
            <a:avLst/>
            <a:gdLst/>
            <a:ahLst/>
            <a:cxnLst/>
            <a:rect l="l" t="t" r="r" b="b"/>
            <a:pathLst>
              <a:path w="961850" h="961850">
                <a:moveTo>
                  <a:pt x="0" y="0"/>
                </a:moveTo>
                <a:lnTo>
                  <a:pt x="961850" y="0"/>
                </a:lnTo>
                <a:lnTo>
                  <a:pt x="961850" y="961850"/>
                </a:lnTo>
                <a:lnTo>
                  <a:pt x="0" y="9618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6297450" y="4604360"/>
            <a:ext cx="961850" cy="961850"/>
          </a:xfrm>
          <a:custGeom>
            <a:avLst/>
            <a:gdLst/>
            <a:ahLst/>
            <a:cxnLst/>
            <a:rect l="l" t="t" r="r" b="b"/>
            <a:pathLst>
              <a:path w="961850" h="961850">
                <a:moveTo>
                  <a:pt x="0" y="0"/>
                </a:moveTo>
                <a:lnTo>
                  <a:pt x="961850" y="0"/>
                </a:lnTo>
                <a:lnTo>
                  <a:pt x="961850" y="961851"/>
                </a:lnTo>
                <a:lnTo>
                  <a:pt x="0" y="9618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6365786" y="6141034"/>
            <a:ext cx="961850" cy="961850"/>
          </a:xfrm>
          <a:custGeom>
            <a:avLst/>
            <a:gdLst/>
            <a:ahLst/>
            <a:cxnLst/>
            <a:rect l="l" t="t" r="r" b="b"/>
            <a:pathLst>
              <a:path w="961850" h="961850">
                <a:moveTo>
                  <a:pt x="0" y="0"/>
                </a:moveTo>
                <a:lnTo>
                  <a:pt x="961851" y="0"/>
                </a:lnTo>
                <a:lnTo>
                  <a:pt x="961851" y="961850"/>
                </a:lnTo>
                <a:lnTo>
                  <a:pt x="0" y="9618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6517914" y="3290019"/>
            <a:ext cx="587343" cy="520532"/>
          </a:xfrm>
          <a:custGeom>
            <a:avLst/>
            <a:gdLst/>
            <a:ahLst/>
            <a:cxnLst/>
            <a:rect l="l" t="t" r="r" b="b"/>
            <a:pathLst>
              <a:path w="587343" h="520532">
                <a:moveTo>
                  <a:pt x="0" y="0"/>
                </a:moveTo>
                <a:lnTo>
                  <a:pt x="587342" y="0"/>
                </a:lnTo>
                <a:lnTo>
                  <a:pt x="587342" y="520532"/>
                </a:lnTo>
                <a:lnTo>
                  <a:pt x="0" y="5205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6517914" y="4825019"/>
            <a:ext cx="587343" cy="520532"/>
          </a:xfrm>
          <a:custGeom>
            <a:avLst/>
            <a:gdLst/>
            <a:ahLst/>
            <a:cxnLst/>
            <a:rect l="l" t="t" r="r" b="b"/>
            <a:pathLst>
              <a:path w="587343" h="520532">
                <a:moveTo>
                  <a:pt x="0" y="0"/>
                </a:moveTo>
                <a:lnTo>
                  <a:pt x="587342" y="0"/>
                </a:lnTo>
                <a:lnTo>
                  <a:pt x="587342" y="520533"/>
                </a:lnTo>
                <a:lnTo>
                  <a:pt x="0" y="5205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6586250" y="6361693"/>
            <a:ext cx="587343" cy="520532"/>
          </a:xfrm>
          <a:custGeom>
            <a:avLst/>
            <a:gdLst/>
            <a:ahLst/>
            <a:cxnLst/>
            <a:rect l="l" t="t" r="r" b="b"/>
            <a:pathLst>
              <a:path w="587343" h="520532">
                <a:moveTo>
                  <a:pt x="0" y="0"/>
                </a:moveTo>
                <a:lnTo>
                  <a:pt x="587343" y="0"/>
                </a:lnTo>
                <a:lnTo>
                  <a:pt x="587343" y="520532"/>
                </a:lnTo>
                <a:lnTo>
                  <a:pt x="0" y="5205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6330660" y="7676046"/>
            <a:ext cx="1098523" cy="1098523"/>
          </a:xfrm>
          <a:custGeom>
            <a:avLst/>
            <a:gdLst/>
            <a:ahLst/>
            <a:cxnLst/>
            <a:rect l="l" t="t" r="r" b="b"/>
            <a:pathLst>
              <a:path w="1098523" h="1098523">
                <a:moveTo>
                  <a:pt x="0" y="0"/>
                </a:moveTo>
                <a:lnTo>
                  <a:pt x="1098523" y="0"/>
                </a:lnTo>
                <a:lnTo>
                  <a:pt x="1098523" y="1098523"/>
                </a:lnTo>
                <a:lnTo>
                  <a:pt x="0" y="10985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6398996" y="7744382"/>
            <a:ext cx="961850" cy="961850"/>
          </a:xfrm>
          <a:custGeom>
            <a:avLst/>
            <a:gdLst/>
            <a:ahLst/>
            <a:cxnLst/>
            <a:rect l="l" t="t" r="r" b="b"/>
            <a:pathLst>
              <a:path w="961850" h="961850">
                <a:moveTo>
                  <a:pt x="0" y="0"/>
                </a:moveTo>
                <a:lnTo>
                  <a:pt x="961851" y="0"/>
                </a:lnTo>
                <a:lnTo>
                  <a:pt x="961851" y="961851"/>
                </a:lnTo>
                <a:lnTo>
                  <a:pt x="0" y="9618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6619460" y="7965041"/>
            <a:ext cx="587343" cy="520532"/>
          </a:xfrm>
          <a:custGeom>
            <a:avLst/>
            <a:gdLst/>
            <a:ahLst/>
            <a:cxnLst/>
            <a:rect l="l" t="t" r="r" b="b"/>
            <a:pathLst>
              <a:path w="587343" h="520532">
                <a:moveTo>
                  <a:pt x="0" y="0"/>
                </a:moveTo>
                <a:lnTo>
                  <a:pt x="587343" y="0"/>
                </a:lnTo>
                <a:lnTo>
                  <a:pt x="587343" y="520533"/>
                </a:lnTo>
                <a:lnTo>
                  <a:pt x="0" y="5205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9002250" y="878128"/>
            <a:ext cx="7672206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174"/>
              </a:lnSpc>
            </a:pPr>
            <a:r>
              <a:rPr lang="en-US" sz="4499" b="1" spc="-134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 NĂNG ÁP DỤNG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461610" y="3351847"/>
            <a:ext cx="7485429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4"/>
              </a:lnSpc>
            </a:pP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tai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552604" y="4706709"/>
            <a:ext cx="7303441" cy="74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4"/>
              </a:lnSpc>
            </a:pP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đau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ốm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lý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dó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hỗ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trợ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469652" y="6423521"/>
            <a:ext cx="7485429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4"/>
              </a:lnSpc>
            </a:pP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phục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hồi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chức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668660" y="1989119"/>
            <a:ext cx="8615701" cy="419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39"/>
              </a:lnSpc>
            </a:pPr>
            <a:r>
              <a:rPr lang="en-US" sz="2799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Xe </a:t>
            </a:r>
            <a:r>
              <a:rPr lang="en-US" sz="2799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799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99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799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99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hỗ</a:t>
            </a:r>
            <a:r>
              <a:rPr lang="en-US" sz="2799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99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trợ</a:t>
            </a:r>
            <a:r>
              <a:rPr lang="en-US" sz="2799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99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2799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99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799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585484" y="7989231"/>
            <a:ext cx="7485429" cy="74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4"/>
              </a:lnSpc>
            </a:pP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giảm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bớt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gánh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nặng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sóc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99" b="1" spc="-74" dirty="0" err="1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</a:t>
            </a:r>
            <a:r>
              <a:rPr lang="en-US" sz="2499" b="1" spc="-74" dirty="0">
                <a:solidFill>
                  <a:srgbClr val="002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21663" y="2686050"/>
            <a:ext cx="6631837" cy="3086100"/>
            <a:chOff x="0" y="0"/>
            <a:chExt cx="1746657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46657" cy="812800"/>
            </a:xfrm>
            <a:custGeom>
              <a:avLst/>
              <a:gdLst/>
              <a:ahLst/>
              <a:cxnLst/>
              <a:rect l="l" t="t" r="r" b="b"/>
              <a:pathLst>
                <a:path w="1746657" h="812800">
                  <a:moveTo>
                    <a:pt x="29185" y="0"/>
                  </a:moveTo>
                  <a:lnTo>
                    <a:pt x="1717472" y="0"/>
                  </a:lnTo>
                  <a:cubicBezTo>
                    <a:pt x="1725212" y="0"/>
                    <a:pt x="1732636" y="3075"/>
                    <a:pt x="1738109" y="8548"/>
                  </a:cubicBezTo>
                  <a:cubicBezTo>
                    <a:pt x="1743582" y="14021"/>
                    <a:pt x="1746657" y="21444"/>
                    <a:pt x="1746657" y="29185"/>
                  </a:cubicBezTo>
                  <a:lnTo>
                    <a:pt x="1746657" y="783615"/>
                  </a:lnTo>
                  <a:cubicBezTo>
                    <a:pt x="1746657" y="791356"/>
                    <a:pt x="1743582" y="798779"/>
                    <a:pt x="1738109" y="804252"/>
                  </a:cubicBezTo>
                  <a:cubicBezTo>
                    <a:pt x="1732636" y="809725"/>
                    <a:pt x="1725212" y="812800"/>
                    <a:pt x="1717472" y="812800"/>
                  </a:cubicBezTo>
                  <a:lnTo>
                    <a:pt x="29185" y="812800"/>
                  </a:lnTo>
                  <a:cubicBezTo>
                    <a:pt x="21444" y="812800"/>
                    <a:pt x="14021" y="809725"/>
                    <a:pt x="8548" y="804252"/>
                  </a:cubicBezTo>
                  <a:cubicBezTo>
                    <a:pt x="3075" y="798779"/>
                    <a:pt x="0" y="791356"/>
                    <a:pt x="0" y="783615"/>
                  </a:cubicBezTo>
                  <a:lnTo>
                    <a:pt x="0" y="29185"/>
                  </a:lnTo>
                  <a:cubicBezTo>
                    <a:pt x="0" y="21444"/>
                    <a:pt x="3075" y="14021"/>
                    <a:pt x="8548" y="8548"/>
                  </a:cubicBezTo>
                  <a:cubicBezTo>
                    <a:pt x="14021" y="3075"/>
                    <a:pt x="21444" y="0"/>
                    <a:pt x="29185" y="0"/>
                  </a:cubicBezTo>
                  <a:close/>
                </a:path>
              </a:pathLst>
            </a:custGeom>
            <a:solidFill>
              <a:srgbClr val="0739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334500" y="2686050"/>
            <a:ext cx="6631837" cy="3086100"/>
            <a:chOff x="0" y="0"/>
            <a:chExt cx="1746657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46657" cy="812800"/>
            </a:xfrm>
            <a:custGeom>
              <a:avLst/>
              <a:gdLst/>
              <a:ahLst/>
              <a:cxnLst/>
              <a:rect l="l" t="t" r="r" b="b"/>
              <a:pathLst>
                <a:path w="1746657" h="812800">
                  <a:moveTo>
                    <a:pt x="29185" y="0"/>
                  </a:moveTo>
                  <a:lnTo>
                    <a:pt x="1717472" y="0"/>
                  </a:lnTo>
                  <a:cubicBezTo>
                    <a:pt x="1725212" y="0"/>
                    <a:pt x="1732636" y="3075"/>
                    <a:pt x="1738109" y="8548"/>
                  </a:cubicBezTo>
                  <a:cubicBezTo>
                    <a:pt x="1743582" y="14021"/>
                    <a:pt x="1746657" y="21444"/>
                    <a:pt x="1746657" y="29185"/>
                  </a:cubicBezTo>
                  <a:lnTo>
                    <a:pt x="1746657" y="783615"/>
                  </a:lnTo>
                  <a:cubicBezTo>
                    <a:pt x="1746657" y="791356"/>
                    <a:pt x="1743582" y="798779"/>
                    <a:pt x="1738109" y="804252"/>
                  </a:cubicBezTo>
                  <a:cubicBezTo>
                    <a:pt x="1732636" y="809725"/>
                    <a:pt x="1725212" y="812800"/>
                    <a:pt x="1717472" y="812800"/>
                  </a:cubicBezTo>
                  <a:lnTo>
                    <a:pt x="29185" y="812800"/>
                  </a:lnTo>
                  <a:cubicBezTo>
                    <a:pt x="21444" y="812800"/>
                    <a:pt x="14021" y="809725"/>
                    <a:pt x="8548" y="804252"/>
                  </a:cubicBezTo>
                  <a:cubicBezTo>
                    <a:pt x="3075" y="798779"/>
                    <a:pt x="0" y="791356"/>
                    <a:pt x="0" y="783615"/>
                  </a:cubicBezTo>
                  <a:lnTo>
                    <a:pt x="0" y="29185"/>
                  </a:lnTo>
                  <a:cubicBezTo>
                    <a:pt x="0" y="21444"/>
                    <a:pt x="3075" y="14021"/>
                    <a:pt x="8548" y="8548"/>
                  </a:cubicBezTo>
                  <a:cubicBezTo>
                    <a:pt x="14021" y="3075"/>
                    <a:pt x="21444" y="0"/>
                    <a:pt x="29185" y="0"/>
                  </a:cubicBezTo>
                  <a:close/>
                </a:path>
              </a:pathLst>
            </a:custGeom>
            <a:solidFill>
              <a:srgbClr val="0739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292321" y="6057900"/>
            <a:ext cx="6631837" cy="3086100"/>
            <a:chOff x="0" y="0"/>
            <a:chExt cx="1746657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46657" cy="812800"/>
            </a:xfrm>
            <a:custGeom>
              <a:avLst/>
              <a:gdLst/>
              <a:ahLst/>
              <a:cxnLst/>
              <a:rect l="l" t="t" r="r" b="b"/>
              <a:pathLst>
                <a:path w="1746657" h="812800">
                  <a:moveTo>
                    <a:pt x="29185" y="0"/>
                  </a:moveTo>
                  <a:lnTo>
                    <a:pt x="1717472" y="0"/>
                  </a:lnTo>
                  <a:cubicBezTo>
                    <a:pt x="1725212" y="0"/>
                    <a:pt x="1732636" y="3075"/>
                    <a:pt x="1738109" y="8548"/>
                  </a:cubicBezTo>
                  <a:cubicBezTo>
                    <a:pt x="1743582" y="14021"/>
                    <a:pt x="1746657" y="21444"/>
                    <a:pt x="1746657" y="29185"/>
                  </a:cubicBezTo>
                  <a:lnTo>
                    <a:pt x="1746657" y="783615"/>
                  </a:lnTo>
                  <a:cubicBezTo>
                    <a:pt x="1746657" y="791356"/>
                    <a:pt x="1743582" y="798779"/>
                    <a:pt x="1738109" y="804252"/>
                  </a:cubicBezTo>
                  <a:cubicBezTo>
                    <a:pt x="1732636" y="809725"/>
                    <a:pt x="1725212" y="812800"/>
                    <a:pt x="1717472" y="812800"/>
                  </a:cubicBezTo>
                  <a:lnTo>
                    <a:pt x="29185" y="812800"/>
                  </a:lnTo>
                  <a:cubicBezTo>
                    <a:pt x="21444" y="812800"/>
                    <a:pt x="14021" y="809725"/>
                    <a:pt x="8548" y="804252"/>
                  </a:cubicBezTo>
                  <a:cubicBezTo>
                    <a:pt x="3075" y="798779"/>
                    <a:pt x="0" y="791356"/>
                    <a:pt x="0" y="783615"/>
                  </a:cubicBezTo>
                  <a:lnTo>
                    <a:pt x="0" y="29185"/>
                  </a:lnTo>
                  <a:cubicBezTo>
                    <a:pt x="0" y="21444"/>
                    <a:pt x="3075" y="14021"/>
                    <a:pt x="8548" y="8548"/>
                  </a:cubicBezTo>
                  <a:cubicBezTo>
                    <a:pt x="14021" y="3075"/>
                    <a:pt x="21444" y="0"/>
                    <a:pt x="29185" y="0"/>
                  </a:cubicBezTo>
                  <a:close/>
                </a:path>
              </a:pathLst>
            </a:custGeom>
            <a:solidFill>
              <a:srgbClr val="0739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321663" y="6057900"/>
            <a:ext cx="6631837" cy="3086100"/>
            <a:chOff x="0" y="0"/>
            <a:chExt cx="1746657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46657" cy="812800"/>
            </a:xfrm>
            <a:custGeom>
              <a:avLst/>
              <a:gdLst/>
              <a:ahLst/>
              <a:cxnLst/>
              <a:rect l="l" t="t" r="r" b="b"/>
              <a:pathLst>
                <a:path w="1746657" h="812800">
                  <a:moveTo>
                    <a:pt x="29185" y="0"/>
                  </a:moveTo>
                  <a:lnTo>
                    <a:pt x="1717472" y="0"/>
                  </a:lnTo>
                  <a:cubicBezTo>
                    <a:pt x="1725212" y="0"/>
                    <a:pt x="1732636" y="3075"/>
                    <a:pt x="1738109" y="8548"/>
                  </a:cubicBezTo>
                  <a:cubicBezTo>
                    <a:pt x="1743582" y="14021"/>
                    <a:pt x="1746657" y="21444"/>
                    <a:pt x="1746657" y="29185"/>
                  </a:cubicBezTo>
                  <a:lnTo>
                    <a:pt x="1746657" y="783615"/>
                  </a:lnTo>
                  <a:cubicBezTo>
                    <a:pt x="1746657" y="791356"/>
                    <a:pt x="1743582" y="798779"/>
                    <a:pt x="1738109" y="804252"/>
                  </a:cubicBezTo>
                  <a:cubicBezTo>
                    <a:pt x="1732636" y="809725"/>
                    <a:pt x="1725212" y="812800"/>
                    <a:pt x="1717472" y="812800"/>
                  </a:cubicBezTo>
                  <a:lnTo>
                    <a:pt x="29185" y="812800"/>
                  </a:lnTo>
                  <a:cubicBezTo>
                    <a:pt x="21444" y="812800"/>
                    <a:pt x="14021" y="809725"/>
                    <a:pt x="8548" y="804252"/>
                  </a:cubicBezTo>
                  <a:cubicBezTo>
                    <a:pt x="3075" y="798779"/>
                    <a:pt x="0" y="791356"/>
                    <a:pt x="0" y="783615"/>
                  </a:cubicBezTo>
                  <a:lnTo>
                    <a:pt x="0" y="29185"/>
                  </a:lnTo>
                  <a:cubicBezTo>
                    <a:pt x="0" y="21444"/>
                    <a:pt x="3075" y="14021"/>
                    <a:pt x="8548" y="8548"/>
                  </a:cubicBezTo>
                  <a:cubicBezTo>
                    <a:pt x="14021" y="3075"/>
                    <a:pt x="21444" y="0"/>
                    <a:pt x="29185" y="0"/>
                  </a:cubicBezTo>
                  <a:close/>
                </a:path>
              </a:pathLst>
            </a:custGeom>
            <a:solidFill>
              <a:srgbClr val="0739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2700000">
            <a:off x="-1024510" y="-1129344"/>
            <a:ext cx="2052542" cy="205254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739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2700000">
            <a:off x="17259968" y="-1129344"/>
            <a:ext cx="2052542" cy="205254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739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2700000">
            <a:off x="17695487" y="1388043"/>
            <a:ext cx="1980570" cy="1905760"/>
            <a:chOff x="0" y="0"/>
            <a:chExt cx="763203" cy="7343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63203" cy="734375"/>
            </a:xfrm>
            <a:custGeom>
              <a:avLst/>
              <a:gdLst/>
              <a:ahLst/>
              <a:cxnLst/>
              <a:rect l="l" t="t" r="r" b="b"/>
              <a:pathLst>
                <a:path w="763203" h="734375">
                  <a:moveTo>
                    <a:pt x="0" y="0"/>
                  </a:moveTo>
                  <a:lnTo>
                    <a:pt x="763203" y="0"/>
                  </a:lnTo>
                  <a:lnTo>
                    <a:pt x="763203" y="734375"/>
                  </a:lnTo>
                  <a:lnTo>
                    <a:pt x="0" y="734375"/>
                  </a:lnTo>
                  <a:close/>
                </a:path>
              </a:pathLst>
            </a:custGeom>
            <a:solidFill>
              <a:srgbClr val="608D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2204" tIns="52204" rIns="52204" bIns="52204" rtlCol="0" anchor="ctr"/>
            <a:lstStyle/>
            <a:p>
              <a:pPr algn="ctr">
                <a:lnSpc>
                  <a:spcPts val="2733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-2700000">
            <a:off x="15922809" y="-1360008"/>
            <a:ext cx="1980570" cy="1905760"/>
            <a:chOff x="0" y="0"/>
            <a:chExt cx="763203" cy="73437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63203" cy="734375"/>
            </a:xfrm>
            <a:custGeom>
              <a:avLst/>
              <a:gdLst/>
              <a:ahLst/>
              <a:cxnLst/>
              <a:rect l="l" t="t" r="r" b="b"/>
              <a:pathLst>
                <a:path w="763203" h="734375">
                  <a:moveTo>
                    <a:pt x="0" y="0"/>
                  </a:moveTo>
                  <a:lnTo>
                    <a:pt x="763203" y="0"/>
                  </a:lnTo>
                  <a:lnTo>
                    <a:pt x="763203" y="734375"/>
                  </a:lnTo>
                  <a:lnTo>
                    <a:pt x="0" y="734375"/>
                  </a:lnTo>
                  <a:close/>
                </a:path>
              </a:pathLst>
            </a:custGeom>
            <a:solidFill>
              <a:srgbClr val="285F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2204" tIns="52204" rIns="52204" bIns="52204" rtlCol="0" anchor="ctr"/>
            <a:lstStyle/>
            <a:p>
              <a:pPr algn="ctr">
                <a:lnSpc>
                  <a:spcPts val="2733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2700000">
            <a:off x="384621" y="-1360008"/>
            <a:ext cx="1980570" cy="1905760"/>
            <a:chOff x="0" y="0"/>
            <a:chExt cx="763203" cy="73437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763203" cy="734375"/>
            </a:xfrm>
            <a:custGeom>
              <a:avLst/>
              <a:gdLst/>
              <a:ahLst/>
              <a:cxnLst/>
              <a:rect l="l" t="t" r="r" b="b"/>
              <a:pathLst>
                <a:path w="763203" h="734375">
                  <a:moveTo>
                    <a:pt x="0" y="0"/>
                  </a:moveTo>
                  <a:lnTo>
                    <a:pt x="763203" y="0"/>
                  </a:lnTo>
                  <a:lnTo>
                    <a:pt x="763203" y="734375"/>
                  </a:lnTo>
                  <a:lnTo>
                    <a:pt x="0" y="734375"/>
                  </a:lnTo>
                  <a:close/>
                </a:path>
              </a:pathLst>
            </a:custGeom>
            <a:solidFill>
              <a:srgbClr val="285F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2204" tIns="52204" rIns="52204" bIns="52204" rtlCol="0" anchor="ctr"/>
            <a:lstStyle/>
            <a:p>
              <a:pPr algn="ctr">
                <a:lnSpc>
                  <a:spcPts val="2733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-2700000">
            <a:off x="-1388057" y="1388043"/>
            <a:ext cx="1980570" cy="1905760"/>
            <a:chOff x="0" y="0"/>
            <a:chExt cx="763203" cy="73437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763203" cy="734375"/>
            </a:xfrm>
            <a:custGeom>
              <a:avLst/>
              <a:gdLst/>
              <a:ahLst/>
              <a:cxnLst/>
              <a:rect l="l" t="t" r="r" b="b"/>
              <a:pathLst>
                <a:path w="763203" h="734375">
                  <a:moveTo>
                    <a:pt x="0" y="0"/>
                  </a:moveTo>
                  <a:lnTo>
                    <a:pt x="763203" y="0"/>
                  </a:lnTo>
                  <a:lnTo>
                    <a:pt x="763203" y="734375"/>
                  </a:lnTo>
                  <a:lnTo>
                    <a:pt x="0" y="734375"/>
                  </a:lnTo>
                  <a:close/>
                </a:path>
              </a:pathLst>
            </a:custGeom>
            <a:solidFill>
              <a:srgbClr val="608D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2204" tIns="52204" rIns="52204" bIns="52204" rtlCol="0" anchor="ctr"/>
            <a:lstStyle/>
            <a:p>
              <a:pPr algn="ctr">
                <a:lnSpc>
                  <a:spcPts val="2733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2526763" y="3649458"/>
            <a:ext cx="1401658" cy="981160"/>
          </a:xfrm>
          <a:custGeom>
            <a:avLst/>
            <a:gdLst/>
            <a:ahLst/>
            <a:cxnLst/>
            <a:rect l="l" t="t" r="r" b="b"/>
            <a:pathLst>
              <a:path w="1401658" h="981160">
                <a:moveTo>
                  <a:pt x="0" y="0"/>
                </a:moveTo>
                <a:lnTo>
                  <a:pt x="1401658" y="0"/>
                </a:lnTo>
                <a:lnTo>
                  <a:pt x="1401658" y="981160"/>
                </a:lnTo>
                <a:lnTo>
                  <a:pt x="0" y="981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569987" y="3506115"/>
            <a:ext cx="1333337" cy="1333337"/>
          </a:xfrm>
          <a:custGeom>
            <a:avLst/>
            <a:gdLst/>
            <a:ahLst/>
            <a:cxnLst/>
            <a:rect l="l" t="t" r="r" b="b"/>
            <a:pathLst>
              <a:path w="1333337" h="1333337">
                <a:moveTo>
                  <a:pt x="0" y="0"/>
                </a:moveTo>
                <a:lnTo>
                  <a:pt x="1333337" y="0"/>
                </a:lnTo>
                <a:lnTo>
                  <a:pt x="1333337" y="1333337"/>
                </a:lnTo>
                <a:lnTo>
                  <a:pt x="0" y="1333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2548564" y="7079019"/>
            <a:ext cx="1210275" cy="1043862"/>
          </a:xfrm>
          <a:custGeom>
            <a:avLst/>
            <a:gdLst/>
            <a:ahLst/>
            <a:cxnLst/>
            <a:rect l="l" t="t" r="r" b="b"/>
            <a:pathLst>
              <a:path w="1210275" h="1043862">
                <a:moveTo>
                  <a:pt x="0" y="0"/>
                </a:moveTo>
                <a:lnTo>
                  <a:pt x="1210276" y="0"/>
                </a:lnTo>
                <a:lnTo>
                  <a:pt x="1210276" y="1043862"/>
                </a:lnTo>
                <a:lnTo>
                  <a:pt x="0" y="10438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9493889" y="7079019"/>
            <a:ext cx="1409435" cy="1134595"/>
          </a:xfrm>
          <a:custGeom>
            <a:avLst/>
            <a:gdLst/>
            <a:ahLst/>
            <a:cxnLst/>
            <a:rect l="l" t="t" r="r" b="b"/>
            <a:pathLst>
              <a:path w="1409435" h="1134595">
                <a:moveTo>
                  <a:pt x="0" y="0"/>
                </a:moveTo>
                <a:lnTo>
                  <a:pt x="1409435" y="0"/>
                </a:lnTo>
                <a:lnTo>
                  <a:pt x="1409435" y="1134595"/>
                </a:lnTo>
                <a:lnTo>
                  <a:pt x="0" y="11345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/>
          <p:nvPr/>
        </p:nvSpPr>
        <p:spPr>
          <a:xfrm>
            <a:off x="3662673" y="459832"/>
            <a:ext cx="10770321" cy="1149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1"/>
              </a:lnSpc>
              <a:spcBef>
                <a:spcPct val="0"/>
              </a:spcBef>
            </a:pPr>
            <a:r>
              <a:rPr lang="en-US" sz="7136" b="1" spc="-214" dirty="0">
                <a:solidFill>
                  <a:srgbClr val="0739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 ĐỀ NGHIÊN CỨU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321393" y="3667323"/>
            <a:ext cx="3869900" cy="963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0"/>
              </a:lnSpc>
            </a:pPr>
            <a:r>
              <a:rPr lang="en-US" sz="2900" spc="-87" dirty="0">
                <a:solidFill>
                  <a:srgbClr val="FFFFFF"/>
                </a:solidFill>
                <a:latin typeface="Poppins Medium"/>
              </a:rPr>
              <a:t>Xe </a:t>
            </a:r>
            <a:r>
              <a:rPr lang="en-US" sz="2900" spc="-87" dirty="0" err="1">
                <a:solidFill>
                  <a:srgbClr val="FFFFFF"/>
                </a:solidFill>
                <a:latin typeface="Poppins Medium"/>
              </a:rPr>
              <a:t>phải</a:t>
            </a:r>
            <a:r>
              <a:rPr lang="en-US" sz="2900" spc="-87" dirty="0">
                <a:solidFill>
                  <a:srgbClr val="FFFFFF"/>
                </a:solidFill>
                <a:latin typeface="Poppins Medium"/>
              </a:rPr>
              <a:t> </a:t>
            </a:r>
            <a:r>
              <a:rPr lang="en-US" sz="2900" spc="-87" dirty="0" err="1">
                <a:solidFill>
                  <a:srgbClr val="FFFFFF"/>
                </a:solidFill>
                <a:latin typeface="Poppins Medium"/>
              </a:rPr>
              <a:t>có</a:t>
            </a:r>
            <a:r>
              <a:rPr lang="en-US" sz="2900" spc="-87" dirty="0">
                <a:solidFill>
                  <a:srgbClr val="FFFFFF"/>
                </a:solidFill>
                <a:latin typeface="Poppins Medium"/>
              </a:rPr>
              <a:t> </a:t>
            </a:r>
            <a:r>
              <a:rPr lang="en-US" sz="2900" spc="-87" dirty="0" err="1">
                <a:solidFill>
                  <a:srgbClr val="FFFFFF"/>
                </a:solidFill>
                <a:latin typeface="Poppins Medium"/>
              </a:rPr>
              <a:t>động</a:t>
            </a:r>
            <a:r>
              <a:rPr lang="en-US" sz="2900" spc="-87" dirty="0">
                <a:solidFill>
                  <a:srgbClr val="FFFFFF"/>
                </a:solidFill>
                <a:latin typeface="Poppins Medium"/>
              </a:rPr>
              <a:t> </a:t>
            </a:r>
            <a:r>
              <a:rPr lang="en-US" sz="2900" spc="-87" dirty="0" err="1">
                <a:solidFill>
                  <a:srgbClr val="FFFFFF"/>
                </a:solidFill>
                <a:latin typeface="Poppins Medium"/>
              </a:rPr>
              <a:t>cơ</a:t>
            </a:r>
            <a:r>
              <a:rPr lang="en-US" sz="2900" spc="-87" dirty="0">
                <a:solidFill>
                  <a:srgbClr val="FFFFFF"/>
                </a:solidFill>
                <a:latin typeface="Poppins Medium"/>
              </a:rPr>
              <a:t>  </a:t>
            </a:r>
            <a:r>
              <a:rPr lang="en-US" sz="2900" spc="-87" dirty="0" err="1">
                <a:solidFill>
                  <a:srgbClr val="FFFFFF"/>
                </a:solidFill>
                <a:latin typeface="Poppins Medium"/>
              </a:rPr>
              <a:t>để</a:t>
            </a:r>
            <a:r>
              <a:rPr lang="en-US" sz="2900" spc="-87" dirty="0">
                <a:solidFill>
                  <a:srgbClr val="FFFFFF"/>
                </a:solidFill>
                <a:latin typeface="Poppins Medium"/>
              </a:rPr>
              <a:t> di </a:t>
            </a:r>
            <a:r>
              <a:rPr lang="en-US" sz="2900" spc="-87" dirty="0" err="1">
                <a:solidFill>
                  <a:srgbClr val="FFFFFF"/>
                </a:solidFill>
                <a:latin typeface="Poppins Medium"/>
              </a:rPr>
              <a:t>chuyển</a:t>
            </a:r>
            <a:endParaRPr lang="en-US" sz="2900" spc="-87" dirty="0">
              <a:solidFill>
                <a:srgbClr val="FFFFFF"/>
              </a:solidFill>
              <a:latin typeface="Poppins Medium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4102187" y="7095490"/>
            <a:ext cx="3869900" cy="963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0"/>
              </a:lnSpc>
            </a:pPr>
            <a:r>
              <a:rPr lang="en-US" sz="2900" spc="-87">
                <a:solidFill>
                  <a:srgbClr val="FFFFFF"/>
                </a:solidFill>
                <a:latin typeface="Poppins Medium"/>
              </a:rPr>
              <a:t>Xe phải có hệ thống nâng hạ vị trí ngồi.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135997" y="3667323"/>
            <a:ext cx="4276798" cy="963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0"/>
              </a:lnSpc>
            </a:pPr>
            <a:r>
              <a:rPr lang="en-US" sz="2900" spc="-87">
                <a:solidFill>
                  <a:srgbClr val="FFFFFF"/>
                </a:solidFill>
                <a:latin typeface="Poppins Medium"/>
              </a:rPr>
              <a:t>Bộ phận điểu khiển xe để di chuyển theo ý muốn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979421" y="6381750"/>
            <a:ext cx="4788162" cy="2392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0"/>
              </a:lnSpc>
            </a:pPr>
            <a:r>
              <a:rPr lang="en-US" sz="2900" spc="-87">
                <a:solidFill>
                  <a:srgbClr val="FFFFFF"/>
                </a:solidFill>
                <a:latin typeface="Poppins Medium"/>
              </a:rPr>
              <a:t>Xe thể tách rời thành 2 mảnh, giúp nâng hạ bệnh nhân, từ đó giúp bệnh nhân dễ dàng ngồi lên mà không cần bê/vác.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/>
      <p:bldP spid="3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15516" y="3683013"/>
            <a:ext cx="3856968" cy="385696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63C8"/>
            </a:solidFill>
            <a:ln w="152400">
              <a:solidFill>
                <a:srgbClr val="1B2C4E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620207" y="2955123"/>
            <a:ext cx="1360360" cy="136036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63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629007" y="4034912"/>
            <a:ext cx="3029987" cy="3029987"/>
          </a:xfrm>
          <a:custGeom>
            <a:avLst/>
            <a:gdLst/>
            <a:ahLst/>
            <a:cxnLst/>
            <a:rect l="l" t="t" r="r" b="b"/>
            <a:pathLst>
              <a:path w="3029987" h="3029987">
                <a:moveTo>
                  <a:pt x="0" y="0"/>
                </a:moveTo>
                <a:lnTo>
                  <a:pt x="3029986" y="0"/>
                </a:lnTo>
                <a:lnTo>
                  <a:pt x="3029986" y="3029986"/>
                </a:lnTo>
                <a:lnTo>
                  <a:pt x="0" y="3029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816534" y="372762"/>
            <a:ext cx="11872296" cy="1149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91"/>
              </a:lnSpc>
              <a:spcBef>
                <a:spcPct val="0"/>
              </a:spcBef>
            </a:pPr>
            <a:r>
              <a:rPr lang="en-US" sz="7136" b="1" u="none" strike="noStrike" spc="-214" dirty="0">
                <a:solidFill>
                  <a:srgbClr val="0739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BƯỚC NGHIÊN CỨU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4894" y="3137818"/>
            <a:ext cx="4230646" cy="949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49"/>
              </a:lnSpc>
              <a:spcBef>
                <a:spcPct val="0"/>
              </a:spcBef>
            </a:pPr>
            <a:r>
              <a:rPr lang="en-US" sz="2821" b="1" dirty="0" err="1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2821" b="1" dirty="0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21" b="1" dirty="0" err="1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821" b="1" dirty="0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21" b="1" dirty="0" err="1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21" b="1" dirty="0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21" b="1" dirty="0" err="1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21" b="1" dirty="0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21" b="1" dirty="0" err="1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sz="2821" b="1" dirty="0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21" b="1" dirty="0" err="1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2821" b="1" dirty="0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21" b="1" dirty="0" err="1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endParaRPr lang="en-US" sz="2821" b="1" dirty="0">
              <a:solidFill>
                <a:srgbClr val="1B2C4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053407" y="2988257"/>
            <a:ext cx="493961" cy="1160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2"/>
              </a:lnSpc>
            </a:pPr>
            <a:r>
              <a:rPr lang="en-US" sz="6801">
                <a:solidFill>
                  <a:srgbClr val="FFFFFF"/>
                </a:solidFill>
                <a:latin typeface="Noto Sans Bold"/>
              </a:rPr>
              <a:t>1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5620207" y="6519546"/>
            <a:ext cx="1360360" cy="136036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63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834894" y="6675215"/>
            <a:ext cx="3666975" cy="949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949"/>
              </a:lnSpc>
              <a:spcBef>
                <a:spcPct val="0"/>
              </a:spcBef>
            </a:pPr>
            <a:r>
              <a:rPr lang="en-US" sz="2821" b="1" u="none" strike="noStrike" dirty="0" err="1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821" b="1" u="none" strike="noStrike" dirty="0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21" b="1" u="none" strike="noStrike" dirty="0" err="1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2821" b="1" u="none" strike="noStrike" dirty="0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21" b="1" u="none" strike="noStrike" dirty="0" err="1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21" b="1" u="none" strike="noStrike" dirty="0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21" b="1" u="none" strike="noStrike" dirty="0" err="1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2821" b="1" u="none" strike="noStrike" dirty="0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21" b="1" u="none" strike="noStrike" dirty="0" err="1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2821" b="1" u="none" strike="noStrike" dirty="0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053407" y="6487483"/>
            <a:ext cx="493961" cy="1160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2"/>
              </a:lnSpc>
            </a:pPr>
            <a:r>
              <a:rPr lang="en-US" sz="6801" dirty="0">
                <a:solidFill>
                  <a:srgbClr val="FFFFFF"/>
                </a:solidFill>
                <a:latin typeface="Noto Sans Bold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03397" y="4280464"/>
            <a:ext cx="4581861" cy="168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Tham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khảo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thông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 tin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 Internet ...</a:t>
            </a:r>
          </a:p>
          <a:p>
            <a:pPr>
              <a:lnSpc>
                <a:spcPts val="3360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Tham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vấn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thầy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hướng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dẫn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nghiên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cứu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  ...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03397" y="7813231"/>
            <a:ext cx="4581861" cy="168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sưu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tầm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mua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Lắp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ráp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1310609" y="2955123"/>
            <a:ext cx="1360360" cy="1360360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63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1743808" y="2988257"/>
            <a:ext cx="493961" cy="1160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2"/>
              </a:lnSpc>
            </a:pPr>
            <a:r>
              <a:rPr lang="en-US" sz="6801">
                <a:solidFill>
                  <a:srgbClr val="FFFFFF"/>
                </a:solidFill>
                <a:latin typeface="Noto Sans Bold"/>
              </a:rPr>
              <a:t>3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1310609" y="6519546"/>
            <a:ext cx="1360360" cy="136036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63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1743808" y="6487483"/>
            <a:ext cx="493961" cy="1160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2"/>
              </a:lnSpc>
            </a:pPr>
            <a:r>
              <a:rPr lang="en-US" sz="6801">
                <a:solidFill>
                  <a:srgbClr val="FFFFFF"/>
                </a:solidFill>
                <a:latin typeface="Noto Sans Bold"/>
              </a:rPr>
              <a:t>4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435033" y="3090107"/>
            <a:ext cx="4230646" cy="949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49"/>
              </a:lnSpc>
              <a:spcBef>
                <a:spcPct val="0"/>
              </a:spcBef>
            </a:pPr>
            <a:r>
              <a:rPr lang="en-US" sz="2821" b="1" dirty="0" err="1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Phác</a:t>
            </a:r>
            <a:r>
              <a:rPr lang="en-US" sz="2821" b="1" dirty="0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21" b="1" dirty="0" err="1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lang="en-US" sz="2821" b="1" dirty="0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21" b="1" dirty="0" err="1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2821" b="1" dirty="0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21" b="1" dirty="0" err="1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</a:t>
            </a:r>
            <a:r>
              <a:rPr lang="en-US" sz="2821" b="1" dirty="0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21" b="1" dirty="0" err="1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</a:t>
            </a:r>
            <a:r>
              <a:rPr lang="en-US" sz="2821" b="1" dirty="0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21" b="1" dirty="0" err="1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21" b="1" dirty="0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259426" y="4280464"/>
            <a:ext cx="4581861" cy="168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Xe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phù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ts val="3360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Xe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tốc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phù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...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259426" y="6675215"/>
            <a:ext cx="4230646" cy="44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49"/>
              </a:lnSpc>
              <a:spcBef>
                <a:spcPct val="0"/>
              </a:spcBef>
            </a:pPr>
            <a:r>
              <a:rPr lang="en-US" sz="2821" b="1" dirty="0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 </a:t>
            </a:r>
            <a:r>
              <a:rPr lang="en-US" sz="2821" b="1" dirty="0" err="1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chỉnh</a:t>
            </a:r>
            <a:r>
              <a:rPr lang="en-US" sz="2821" b="1" dirty="0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21" b="1" dirty="0" err="1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phác</a:t>
            </a:r>
            <a:r>
              <a:rPr lang="en-US" sz="2821" b="1" dirty="0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21" b="1" dirty="0" err="1">
                <a:solidFill>
                  <a:srgbClr val="1B2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</a:t>
            </a:r>
            <a:endParaRPr lang="en-US" sz="2821" b="1" dirty="0">
              <a:solidFill>
                <a:srgbClr val="1B2C4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3259426" y="7581550"/>
            <a:ext cx="4581861" cy="252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 dirty="0">
                <a:solidFill>
                  <a:srgbClr val="000000"/>
                </a:solidFill>
                <a:latin typeface="Poppins Medium"/>
              </a:rPr>
              <a:t>Sau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tìm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linh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kiện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thiết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cần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thiết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từng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bộ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phận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.</a:t>
            </a:r>
          </a:p>
          <a:p>
            <a:pPr>
              <a:lnSpc>
                <a:spcPts val="3360"/>
              </a:lnSpc>
            </a:pPr>
            <a:r>
              <a:rPr lang="en-US" sz="2400" dirty="0">
                <a:solidFill>
                  <a:srgbClr val="000000"/>
                </a:solidFill>
                <a:latin typeface="Poppins Medium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Lắp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ráp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hoàn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chỉnh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vận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thử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 Medium"/>
              </a:rPr>
              <a:t>nghiệm</a:t>
            </a:r>
            <a:r>
              <a:rPr lang="en-US" sz="2400" dirty="0">
                <a:solidFill>
                  <a:srgbClr val="000000"/>
                </a:solidFill>
                <a:latin typeface="Poppins Medium"/>
              </a:rPr>
              <a:t>.</a:t>
            </a:r>
          </a:p>
          <a:p>
            <a:pPr>
              <a:lnSpc>
                <a:spcPts val="3360"/>
              </a:lnSpc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  <a:latin typeface="Poppins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5" grpId="0"/>
      <p:bldP spid="16" grpId="0"/>
      <p:bldP spid="17" grpId="0"/>
      <p:bldP spid="18" grpId="0"/>
      <p:bldP spid="22" grpId="0"/>
      <p:bldP spid="26" grpId="0"/>
      <p:bldP spid="27" grpId="0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5043" y="274451"/>
            <a:ext cx="10173870" cy="1181881"/>
            <a:chOff x="0" y="0"/>
            <a:chExt cx="2679538" cy="3112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79538" cy="311277"/>
            </a:xfrm>
            <a:custGeom>
              <a:avLst/>
              <a:gdLst/>
              <a:ahLst/>
              <a:cxnLst/>
              <a:rect l="l" t="t" r="r" b="b"/>
              <a:pathLst>
                <a:path w="2679538" h="311277">
                  <a:moveTo>
                    <a:pt x="0" y="0"/>
                  </a:moveTo>
                  <a:lnTo>
                    <a:pt x="2679538" y="0"/>
                  </a:lnTo>
                  <a:lnTo>
                    <a:pt x="2679538" y="311277"/>
                  </a:lnTo>
                  <a:lnTo>
                    <a:pt x="0" y="311277"/>
                  </a:lnTo>
                  <a:close/>
                </a:path>
              </a:pathLst>
            </a:custGeom>
            <a:solidFill>
              <a:srgbClr val="0739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2700000">
            <a:off x="670359" y="1893638"/>
            <a:ext cx="716682" cy="693244"/>
            <a:chOff x="0" y="0"/>
            <a:chExt cx="400362" cy="3872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0362" cy="387269"/>
            </a:xfrm>
            <a:custGeom>
              <a:avLst/>
              <a:gdLst/>
              <a:ahLst/>
              <a:cxnLst/>
              <a:rect l="l" t="t" r="r" b="b"/>
              <a:pathLst>
                <a:path w="400362" h="387269">
                  <a:moveTo>
                    <a:pt x="0" y="0"/>
                  </a:moveTo>
                  <a:lnTo>
                    <a:pt x="400362" y="0"/>
                  </a:lnTo>
                  <a:lnTo>
                    <a:pt x="400362" y="387269"/>
                  </a:lnTo>
                  <a:lnTo>
                    <a:pt x="0" y="387269"/>
                  </a:lnTo>
                  <a:close/>
                </a:path>
              </a:pathLst>
            </a:custGeom>
            <a:solidFill>
              <a:srgbClr val="608D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6010" tIns="36010" rIns="36010" bIns="36010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2700000">
            <a:off x="670359" y="2079044"/>
            <a:ext cx="716682" cy="693244"/>
            <a:chOff x="0" y="0"/>
            <a:chExt cx="400362" cy="3872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0362" cy="387269"/>
            </a:xfrm>
            <a:custGeom>
              <a:avLst/>
              <a:gdLst/>
              <a:ahLst/>
              <a:cxnLst/>
              <a:rect l="l" t="t" r="r" b="b"/>
              <a:pathLst>
                <a:path w="400362" h="387269">
                  <a:moveTo>
                    <a:pt x="0" y="0"/>
                  </a:moveTo>
                  <a:lnTo>
                    <a:pt x="400362" y="0"/>
                  </a:lnTo>
                  <a:lnTo>
                    <a:pt x="400362" y="387269"/>
                  </a:lnTo>
                  <a:lnTo>
                    <a:pt x="0" y="387269"/>
                  </a:lnTo>
                  <a:close/>
                </a:path>
              </a:pathLst>
            </a:custGeom>
            <a:solidFill>
              <a:srgbClr val="0739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6010" tIns="36010" rIns="36010" bIns="36010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2700000">
            <a:off x="670359" y="3350561"/>
            <a:ext cx="716682" cy="693244"/>
            <a:chOff x="0" y="0"/>
            <a:chExt cx="400362" cy="38726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0362" cy="387269"/>
            </a:xfrm>
            <a:custGeom>
              <a:avLst/>
              <a:gdLst/>
              <a:ahLst/>
              <a:cxnLst/>
              <a:rect l="l" t="t" r="r" b="b"/>
              <a:pathLst>
                <a:path w="400362" h="387269">
                  <a:moveTo>
                    <a:pt x="0" y="0"/>
                  </a:moveTo>
                  <a:lnTo>
                    <a:pt x="400362" y="0"/>
                  </a:lnTo>
                  <a:lnTo>
                    <a:pt x="400362" y="387269"/>
                  </a:lnTo>
                  <a:lnTo>
                    <a:pt x="0" y="387269"/>
                  </a:lnTo>
                  <a:close/>
                </a:path>
              </a:pathLst>
            </a:custGeom>
            <a:solidFill>
              <a:srgbClr val="608D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6010" tIns="36010" rIns="36010" bIns="36010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2700000">
            <a:off x="670359" y="3535967"/>
            <a:ext cx="716682" cy="693244"/>
            <a:chOff x="0" y="0"/>
            <a:chExt cx="400362" cy="38726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00362" cy="387269"/>
            </a:xfrm>
            <a:custGeom>
              <a:avLst/>
              <a:gdLst/>
              <a:ahLst/>
              <a:cxnLst/>
              <a:rect l="l" t="t" r="r" b="b"/>
              <a:pathLst>
                <a:path w="400362" h="387269">
                  <a:moveTo>
                    <a:pt x="0" y="0"/>
                  </a:moveTo>
                  <a:lnTo>
                    <a:pt x="400362" y="0"/>
                  </a:lnTo>
                  <a:lnTo>
                    <a:pt x="400362" y="387269"/>
                  </a:lnTo>
                  <a:lnTo>
                    <a:pt x="0" y="387269"/>
                  </a:lnTo>
                  <a:close/>
                </a:path>
              </a:pathLst>
            </a:custGeom>
            <a:solidFill>
              <a:srgbClr val="0739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6010" tIns="36010" rIns="36010" bIns="36010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2700000">
            <a:off x="670359" y="5037760"/>
            <a:ext cx="716682" cy="693244"/>
            <a:chOff x="0" y="0"/>
            <a:chExt cx="400362" cy="3872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00362" cy="387269"/>
            </a:xfrm>
            <a:custGeom>
              <a:avLst/>
              <a:gdLst/>
              <a:ahLst/>
              <a:cxnLst/>
              <a:rect l="l" t="t" r="r" b="b"/>
              <a:pathLst>
                <a:path w="400362" h="387269">
                  <a:moveTo>
                    <a:pt x="0" y="0"/>
                  </a:moveTo>
                  <a:lnTo>
                    <a:pt x="400362" y="0"/>
                  </a:lnTo>
                  <a:lnTo>
                    <a:pt x="400362" y="387269"/>
                  </a:lnTo>
                  <a:lnTo>
                    <a:pt x="0" y="387269"/>
                  </a:lnTo>
                  <a:close/>
                </a:path>
              </a:pathLst>
            </a:custGeom>
            <a:solidFill>
              <a:srgbClr val="608D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6010" tIns="36010" rIns="36010" bIns="36010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2700000">
            <a:off x="670359" y="5223166"/>
            <a:ext cx="716682" cy="693244"/>
            <a:chOff x="0" y="0"/>
            <a:chExt cx="400362" cy="38726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00362" cy="387269"/>
            </a:xfrm>
            <a:custGeom>
              <a:avLst/>
              <a:gdLst/>
              <a:ahLst/>
              <a:cxnLst/>
              <a:rect l="l" t="t" r="r" b="b"/>
              <a:pathLst>
                <a:path w="400362" h="387269">
                  <a:moveTo>
                    <a:pt x="0" y="0"/>
                  </a:moveTo>
                  <a:lnTo>
                    <a:pt x="400362" y="0"/>
                  </a:lnTo>
                  <a:lnTo>
                    <a:pt x="400362" y="387269"/>
                  </a:lnTo>
                  <a:lnTo>
                    <a:pt x="0" y="387269"/>
                  </a:lnTo>
                  <a:close/>
                </a:path>
              </a:pathLst>
            </a:custGeom>
            <a:solidFill>
              <a:srgbClr val="0739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6010" tIns="36010" rIns="36010" bIns="36010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916968" y="5285372"/>
            <a:ext cx="11250318" cy="56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5"/>
              </a:lnSpc>
              <a:spcBef>
                <a:spcPct val="0"/>
              </a:spcBef>
            </a:pP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nâng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ngồi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grpSp>
        <p:nvGrpSpPr>
          <p:cNvPr id="24" name="Group 24"/>
          <p:cNvGrpSpPr/>
          <p:nvPr/>
        </p:nvGrpSpPr>
        <p:grpSpPr>
          <a:xfrm rot="-2700000">
            <a:off x="670359" y="6541633"/>
            <a:ext cx="716682" cy="693244"/>
            <a:chOff x="0" y="0"/>
            <a:chExt cx="400362" cy="38726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00362" cy="387269"/>
            </a:xfrm>
            <a:custGeom>
              <a:avLst/>
              <a:gdLst/>
              <a:ahLst/>
              <a:cxnLst/>
              <a:rect l="l" t="t" r="r" b="b"/>
              <a:pathLst>
                <a:path w="400362" h="387269">
                  <a:moveTo>
                    <a:pt x="0" y="0"/>
                  </a:moveTo>
                  <a:lnTo>
                    <a:pt x="400362" y="0"/>
                  </a:lnTo>
                  <a:lnTo>
                    <a:pt x="400362" y="387269"/>
                  </a:lnTo>
                  <a:lnTo>
                    <a:pt x="0" y="387269"/>
                  </a:lnTo>
                  <a:close/>
                </a:path>
              </a:pathLst>
            </a:custGeom>
            <a:solidFill>
              <a:srgbClr val="608D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6010" tIns="36010" rIns="36010" bIns="36010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 rot="-2700000">
            <a:off x="670359" y="6727039"/>
            <a:ext cx="716682" cy="693244"/>
            <a:chOff x="0" y="0"/>
            <a:chExt cx="400362" cy="38726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00362" cy="387269"/>
            </a:xfrm>
            <a:custGeom>
              <a:avLst/>
              <a:gdLst/>
              <a:ahLst/>
              <a:cxnLst/>
              <a:rect l="l" t="t" r="r" b="b"/>
              <a:pathLst>
                <a:path w="400362" h="387269">
                  <a:moveTo>
                    <a:pt x="0" y="0"/>
                  </a:moveTo>
                  <a:lnTo>
                    <a:pt x="400362" y="0"/>
                  </a:lnTo>
                  <a:lnTo>
                    <a:pt x="400362" y="387269"/>
                  </a:lnTo>
                  <a:lnTo>
                    <a:pt x="0" y="387269"/>
                  </a:lnTo>
                  <a:close/>
                </a:path>
              </a:pathLst>
            </a:custGeom>
            <a:solidFill>
              <a:srgbClr val="0739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6010" tIns="36010" rIns="36010" bIns="36010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6991784" y="-1947486"/>
            <a:ext cx="6372200" cy="5514850"/>
          </a:xfrm>
          <a:custGeom>
            <a:avLst/>
            <a:gdLst/>
            <a:ahLst/>
            <a:cxnLst/>
            <a:rect l="l" t="t" r="r" b="b"/>
            <a:pathLst>
              <a:path w="6372200" h="5514850">
                <a:moveTo>
                  <a:pt x="0" y="0"/>
                </a:moveTo>
                <a:lnTo>
                  <a:pt x="6372200" y="0"/>
                </a:lnTo>
                <a:lnTo>
                  <a:pt x="6372200" y="5514850"/>
                </a:lnTo>
                <a:lnTo>
                  <a:pt x="0" y="5514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5156628" y="8289704"/>
            <a:ext cx="6372200" cy="5514850"/>
          </a:xfrm>
          <a:custGeom>
            <a:avLst/>
            <a:gdLst/>
            <a:ahLst/>
            <a:cxnLst/>
            <a:rect l="l" t="t" r="r" b="b"/>
            <a:pathLst>
              <a:path w="6372200" h="5514850">
                <a:moveTo>
                  <a:pt x="0" y="0"/>
                </a:moveTo>
                <a:lnTo>
                  <a:pt x="6372201" y="0"/>
                </a:lnTo>
                <a:lnTo>
                  <a:pt x="6372201" y="5514850"/>
                </a:lnTo>
                <a:lnTo>
                  <a:pt x="0" y="55148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2073920" y="572483"/>
            <a:ext cx="6572225" cy="5687962"/>
          </a:xfrm>
          <a:custGeom>
            <a:avLst/>
            <a:gdLst/>
            <a:ahLst/>
            <a:cxnLst/>
            <a:rect l="l" t="t" r="r" b="b"/>
            <a:pathLst>
              <a:path w="6572225" h="5687962">
                <a:moveTo>
                  <a:pt x="0" y="0"/>
                </a:moveTo>
                <a:lnTo>
                  <a:pt x="6572225" y="0"/>
                </a:lnTo>
                <a:lnTo>
                  <a:pt x="6572225" y="5687962"/>
                </a:lnTo>
                <a:lnTo>
                  <a:pt x="0" y="56879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12429347" y="878622"/>
            <a:ext cx="5861371" cy="5075683"/>
            <a:chOff x="0" y="0"/>
            <a:chExt cx="4282440" cy="3708400"/>
          </a:xfrm>
        </p:grpSpPr>
        <p:sp>
          <p:nvSpPr>
            <p:cNvPr id="34" name="Freeform 34"/>
            <p:cNvSpPr/>
            <p:nvPr/>
          </p:nvSpPr>
          <p:spPr>
            <a:xfrm flipH="1"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1070610" y="0"/>
                  </a:moveTo>
                  <a:lnTo>
                    <a:pt x="3211830" y="0"/>
                  </a:lnTo>
                  <a:lnTo>
                    <a:pt x="4282440" y="1854200"/>
                  </a:lnTo>
                  <a:lnTo>
                    <a:pt x="3211830" y="3708400"/>
                  </a:lnTo>
                  <a:lnTo>
                    <a:pt x="1070610" y="3708400"/>
                  </a:lnTo>
                  <a:lnTo>
                    <a:pt x="0" y="1854200"/>
                  </a:lnTo>
                  <a:close/>
                </a:path>
              </a:pathLst>
            </a:custGeom>
            <a:blipFill>
              <a:blip r:embed="rId6"/>
              <a:stretch>
                <a:fillRect t="-32997" b="-219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35"/>
          <p:cNvGrpSpPr/>
          <p:nvPr/>
        </p:nvGrpSpPr>
        <p:grpSpPr>
          <a:xfrm rot="-2700000">
            <a:off x="658319" y="7943082"/>
            <a:ext cx="716682" cy="693244"/>
            <a:chOff x="0" y="0"/>
            <a:chExt cx="400362" cy="38726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00362" cy="387269"/>
            </a:xfrm>
            <a:custGeom>
              <a:avLst/>
              <a:gdLst/>
              <a:ahLst/>
              <a:cxnLst/>
              <a:rect l="l" t="t" r="r" b="b"/>
              <a:pathLst>
                <a:path w="400362" h="387269">
                  <a:moveTo>
                    <a:pt x="0" y="0"/>
                  </a:moveTo>
                  <a:lnTo>
                    <a:pt x="400362" y="0"/>
                  </a:lnTo>
                  <a:lnTo>
                    <a:pt x="400362" y="387269"/>
                  </a:lnTo>
                  <a:lnTo>
                    <a:pt x="0" y="387269"/>
                  </a:lnTo>
                  <a:close/>
                </a:path>
              </a:pathLst>
            </a:custGeom>
            <a:solidFill>
              <a:srgbClr val="608D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6010" tIns="36010" rIns="36010" bIns="36010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 rot="-2700000">
            <a:off x="658319" y="8128488"/>
            <a:ext cx="716682" cy="693244"/>
            <a:chOff x="0" y="0"/>
            <a:chExt cx="400362" cy="38726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400362" cy="387269"/>
            </a:xfrm>
            <a:custGeom>
              <a:avLst/>
              <a:gdLst/>
              <a:ahLst/>
              <a:cxnLst/>
              <a:rect l="l" t="t" r="r" b="b"/>
              <a:pathLst>
                <a:path w="400362" h="387269">
                  <a:moveTo>
                    <a:pt x="0" y="0"/>
                  </a:moveTo>
                  <a:lnTo>
                    <a:pt x="400362" y="0"/>
                  </a:lnTo>
                  <a:lnTo>
                    <a:pt x="400362" y="387269"/>
                  </a:lnTo>
                  <a:lnTo>
                    <a:pt x="0" y="387269"/>
                  </a:lnTo>
                  <a:close/>
                </a:path>
              </a:pathLst>
            </a:custGeom>
            <a:solidFill>
              <a:srgbClr val="0739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6010" tIns="36010" rIns="36010" bIns="36010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 rot="-2700000">
            <a:off x="658319" y="9125456"/>
            <a:ext cx="716682" cy="693244"/>
            <a:chOff x="0" y="0"/>
            <a:chExt cx="400362" cy="38726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400362" cy="387269"/>
            </a:xfrm>
            <a:custGeom>
              <a:avLst/>
              <a:gdLst/>
              <a:ahLst/>
              <a:cxnLst/>
              <a:rect l="l" t="t" r="r" b="b"/>
              <a:pathLst>
                <a:path w="400362" h="387269">
                  <a:moveTo>
                    <a:pt x="0" y="0"/>
                  </a:moveTo>
                  <a:lnTo>
                    <a:pt x="400362" y="0"/>
                  </a:lnTo>
                  <a:lnTo>
                    <a:pt x="400362" y="387269"/>
                  </a:lnTo>
                  <a:lnTo>
                    <a:pt x="0" y="387269"/>
                  </a:lnTo>
                  <a:close/>
                </a:path>
              </a:pathLst>
            </a:custGeom>
            <a:solidFill>
              <a:srgbClr val="608D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6010" tIns="36010" rIns="36010" bIns="36010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 rot="-2700000">
            <a:off x="658319" y="9310862"/>
            <a:ext cx="716682" cy="693244"/>
            <a:chOff x="0" y="0"/>
            <a:chExt cx="400362" cy="387269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400362" cy="387269"/>
            </a:xfrm>
            <a:custGeom>
              <a:avLst/>
              <a:gdLst/>
              <a:ahLst/>
              <a:cxnLst/>
              <a:rect l="l" t="t" r="r" b="b"/>
              <a:pathLst>
                <a:path w="400362" h="387269">
                  <a:moveTo>
                    <a:pt x="0" y="0"/>
                  </a:moveTo>
                  <a:lnTo>
                    <a:pt x="400362" y="0"/>
                  </a:lnTo>
                  <a:lnTo>
                    <a:pt x="400362" y="387269"/>
                  </a:lnTo>
                  <a:lnTo>
                    <a:pt x="0" y="387269"/>
                  </a:lnTo>
                  <a:close/>
                </a:path>
              </a:pathLst>
            </a:custGeom>
            <a:solidFill>
              <a:srgbClr val="0739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6010" tIns="36010" rIns="36010" bIns="36010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667831" y="263375"/>
            <a:ext cx="8855574" cy="919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75"/>
              </a:lnSpc>
              <a:spcBef>
                <a:spcPct val="0"/>
              </a:spcBef>
            </a:pPr>
            <a:r>
              <a:rPr lang="en-US" sz="5697" spc="-17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 MỚI CỦA GIẢI PHÁP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729524" y="2061230"/>
            <a:ext cx="598352" cy="633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  <a:spcBef>
                <a:spcPct val="0"/>
              </a:spcBef>
            </a:pPr>
            <a:r>
              <a:rPr lang="en-US" sz="3570" spc="-107">
                <a:solidFill>
                  <a:srgbClr val="FFFFFF"/>
                </a:solidFill>
                <a:latin typeface="Poppins Semi-Bold"/>
              </a:rPr>
              <a:t>1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916968" y="1732251"/>
            <a:ext cx="8784915" cy="1191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75"/>
              </a:lnSpc>
              <a:spcBef>
                <a:spcPct val="0"/>
              </a:spcBef>
            </a:pP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hỗ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trợ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sóc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bệnh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29524" y="3518153"/>
            <a:ext cx="598352" cy="633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  <a:spcBef>
                <a:spcPct val="0"/>
              </a:spcBef>
            </a:pPr>
            <a:r>
              <a:rPr lang="en-US" sz="3570" spc="-107" dirty="0">
                <a:solidFill>
                  <a:srgbClr val="FFFFFF"/>
                </a:solidFill>
                <a:latin typeface="Poppins Semi-Bold"/>
              </a:rPr>
              <a:t>2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916968" y="3155071"/>
            <a:ext cx="9766427" cy="186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75"/>
              </a:lnSpc>
              <a:spcBef>
                <a:spcPct val="0"/>
              </a:spcBef>
            </a:pP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ghế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ngồi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rời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rời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bệnh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dễ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dàng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ngồi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vác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729524" y="5205352"/>
            <a:ext cx="598352" cy="633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  <a:spcBef>
                <a:spcPct val="0"/>
              </a:spcBef>
            </a:pPr>
            <a:r>
              <a:rPr lang="en-US" sz="3570" spc="-107" dirty="0">
                <a:solidFill>
                  <a:srgbClr val="FFFFFF"/>
                </a:solidFill>
                <a:latin typeface="Poppins Semi-Bold"/>
              </a:rPr>
              <a:t>3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29524" y="6709225"/>
            <a:ext cx="598352" cy="633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  <a:spcBef>
                <a:spcPct val="0"/>
              </a:spcBef>
            </a:pPr>
            <a:r>
              <a:rPr lang="en-US" sz="3570" spc="-107">
                <a:solidFill>
                  <a:srgbClr val="FFFFFF"/>
                </a:solidFill>
                <a:latin typeface="Poppins Semi-Bold"/>
              </a:rPr>
              <a:t>4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807366" y="6338879"/>
            <a:ext cx="13193506" cy="1233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5"/>
              </a:lnSpc>
              <a:spcBef>
                <a:spcPct val="0"/>
              </a:spcBef>
            </a:pP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ngồi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mong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uống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...)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717484" y="8110673"/>
            <a:ext cx="598352" cy="637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  <a:spcBef>
                <a:spcPct val="0"/>
              </a:spcBef>
            </a:pPr>
            <a:r>
              <a:rPr lang="en-US" sz="3570" spc="-107">
                <a:solidFill>
                  <a:srgbClr val="FFFFFF"/>
                </a:solidFill>
                <a:latin typeface="Poppins Semi-Bold"/>
              </a:rPr>
              <a:t>5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904928" y="8200020"/>
            <a:ext cx="12661150" cy="56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5"/>
              </a:lnSpc>
              <a:spcBef>
                <a:spcPct val="0"/>
              </a:spcBef>
            </a:pP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báo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đỡ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717484" y="9293047"/>
            <a:ext cx="598352" cy="637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  <a:spcBef>
                <a:spcPct val="0"/>
              </a:spcBef>
            </a:pPr>
            <a:r>
              <a:rPr lang="en-US" sz="3570" spc="-107">
                <a:solidFill>
                  <a:srgbClr val="FFFFFF"/>
                </a:solidFill>
                <a:latin typeface="Poppins Semi-Bold"/>
              </a:rPr>
              <a:t>6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904928" y="9382394"/>
            <a:ext cx="12661150" cy="56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5"/>
              </a:lnSpc>
              <a:spcBef>
                <a:spcPct val="0"/>
              </a:spcBef>
            </a:pP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dể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82" spc="-69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rẻ</a:t>
            </a:r>
            <a:r>
              <a:rPr lang="en-US" sz="3482" spc="-69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9" grpId="0"/>
      <p:bldP spid="5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792</Words>
  <Application>Microsoft Office PowerPoint</Application>
  <PresentationFormat>Custom</PresentationFormat>
  <Paragraphs>69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Tahoma</vt:lpstr>
      <vt:lpstr>Poppins Ultra-Bold</vt:lpstr>
      <vt:lpstr>Poppins</vt:lpstr>
      <vt:lpstr>Poppins Semi-Bold</vt:lpstr>
      <vt:lpstr>Montserrat Bold</vt:lpstr>
      <vt:lpstr>Poppins Medium</vt:lpstr>
      <vt:lpstr>Calibri</vt:lpstr>
      <vt:lpstr>Noto Sans Bold</vt:lpstr>
      <vt:lpstr>Arial</vt:lpstr>
      <vt:lpstr>Josefin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thuyết trình thi khkt</dc:title>
  <cp:lastModifiedBy>thanh MAN</cp:lastModifiedBy>
  <cp:revision>2</cp:revision>
  <dcterms:created xsi:type="dcterms:W3CDTF">2006-08-16T00:00:00Z</dcterms:created>
  <dcterms:modified xsi:type="dcterms:W3CDTF">2023-07-25T16:05:41Z</dcterms:modified>
  <dc:identifier>DAFpog5xnPQ</dc:identifier>
</cp:coreProperties>
</file>